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7" r:id="rId2"/>
    <p:sldId id="293" r:id="rId3"/>
    <p:sldId id="297" r:id="rId4"/>
    <p:sldId id="298" r:id="rId5"/>
    <p:sldId id="330" r:id="rId6"/>
    <p:sldId id="329" r:id="rId7"/>
    <p:sldId id="321" r:id="rId8"/>
    <p:sldId id="374" r:id="rId9"/>
    <p:sldId id="377" r:id="rId10"/>
    <p:sldId id="379" r:id="rId11"/>
    <p:sldId id="380" r:id="rId12"/>
    <p:sldId id="352" r:id="rId13"/>
    <p:sldId id="381" r:id="rId14"/>
    <p:sldId id="382" r:id="rId15"/>
    <p:sldId id="33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1DE3"/>
    <a:srgbClr val="34C34F"/>
    <a:srgbClr val="08CB0C"/>
    <a:srgbClr val="00E908"/>
    <a:srgbClr val="02B050"/>
    <a:srgbClr val="00F300"/>
    <a:srgbClr val="00FF00"/>
    <a:srgbClr val="FF6B00"/>
    <a:srgbClr val="6094C8"/>
    <a:srgbClr val="02B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085"/>
    <p:restoredTop sz="85791" autoAdjust="0"/>
  </p:normalViewPr>
  <p:slideViewPr>
    <p:cSldViewPr snapToObjects="1" showGuides="1">
      <p:cViewPr varScale="1">
        <p:scale>
          <a:sx n="100" d="100"/>
          <a:sy n="100" d="100"/>
        </p:scale>
        <p:origin x="15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BDC2D0-0A90-454D-9242-28338F02C71E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4FC89-5EF0-784E-809B-FBD8C3D081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867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44FC89-5EF0-784E-809B-FBD8C3D0816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363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BA0E7D3-22BA-7A4A-8207-DFBC83C3897D}" type="slidenum">
              <a:rPr lang="en-US" altLang="en-US" sz="1200">
                <a:latin typeface="Calibri" charset="0"/>
              </a:rPr>
              <a:pPr/>
              <a:t>10</a:t>
            </a:fld>
            <a:endParaRPr lang="en-US" altLang="en-US" sz="1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689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BA0E7D3-22BA-7A4A-8207-DFBC83C3897D}" type="slidenum">
              <a:rPr lang="en-US" altLang="en-US" sz="1200">
                <a:latin typeface="Calibri" charset="0"/>
              </a:rPr>
              <a:pPr/>
              <a:t>11</a:t>
            </a:fld>
            <a:endParaRPr lang="en-US" altLang="en-US" sz="1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418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BA0E7D3-22BA-7A4A-8207-DFBC83C3897D}" type="slidenum">
              <a:rPr lang="en-US" altLang="en-US" sz="1200">
                <a:latin typeface="Calibri" charset="0"/>
              </a:rPr>
              <a:pPr/>
              <a:t>12</a:t>
            </a:fld>
            <a:endParaRPr lang="en-US" altLang="en-US" sz="1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6175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BA0E7D3-22BA-7A4A-8207-DFBC83C3897D}" type="slidenum">
              <a:rPr lang="en-US" altLang="en-US" sz="1200">
                <a:latin typeface="Calibri" charset="0"/>
              </a:rPr>
              <a:pPr/>
              <a:t>13</a:t>
            </a:fld>
            <a:endParaRPr lang="en-US" altLang="en-US" sz="1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110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BA0E7D3-22BA-7A4A-8207-DFBC83C3897D}" type="slidenum">
              <a:rPr lang="en-US" altLang="en-US" sz="1200">
                <a:latin typeface="Calibri" charset="0"/>
              </a:rPr>
              <a:pPr/>
              <a:t>14</a:t>
            </a:fld>
            <a:endParaRPr lang="en-US" altLang="en-US" sz="1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9080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BA0E7D3-22BA-7A4A-8207-DFBC83C3897D}" type="slidenum">
              <a:rPr lang="en-US" altLang="en-US" sz="1200">
                <a:latin typeface="Calibri" charset="0"/>
              </a:rPr>
              <a:pPr/>
              <a:t>15</a:t>
            </a:fld>
            <a:endParaRPr lang="en-US" altLang="en-US" sz="1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454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BA0E7D3-22BA-7A4A-8207-DFBC83C3897D}" type="slidenum">
              <a:rPr lang="en-US" altLang="en-US" sz="1200">
                <a:latin typeface="Calibri" charset="0"/>
              </a:rPr>
              <a:pPr/>
              <a:t>2</a:t>
            </a:fld>
            <a:endParaRPr lang="en-US" altLang="en-US" sz="1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066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BA0E7D3-22BA-7A4A-8207-DFBC83C3897D}" type="slidenum">
              <a:rPr lang="en-US" altLang="en-US" sz="1200">
                <a:latin typeface="Calibri" charset="0"/>
              </a:rPr>
              <a:pPr/>
              <a:t>3</a:t>
            </a:fld>
            <a:endParaRPr lang="en-US" altLang="en-US" sz="1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574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BA0E7D3-22BA-7A4A-8207-DFBC83C3897D}" type="slidenum">
              <a:rPr lang="en-US" altLang="en-US" sz="1200">
                <a:latin typeface="Calibri" charset="0"/>
              </a:rPr>
              <a:pPr/>
              <a:t>4</a:t>
            </a:fld>
            <a:endParaRPr lang="en-US" altLang="en-US" sz="1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262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BA0E7D3-22BA-7A4A-8207-DFBC83C3897D}" type="slidenum">
              <a:rPr lang="en-US" altLang="en-US" sz="1200">
                <a:latin typeface="Calibri" charset="0"/>
              </a:rPr>
              <a:pPr/>
              <a:t>5</a:t>
            </a:fld>
            <a:endParaRPr lang="en-US" altLang="en-US" sz="1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45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BA0E7D3-22BA-7A4A-8207-DFBC83C3897D}" type="slidenum">
              <a:rPr lang="en-US" altLang="en-US" sz="1200">
                <a:latin typeface="Calibri" charset="0"/>
              </a:rPr>
              <a:pPr/>
              <a:t>6</a:t>
            </a:fld>
            <a:endParaRPr lang="en-US" altLang="en-US" sz="1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399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BA0E7D3-22BA-7A4A-8207-DFBC83C3897D}" type="slidenum">
              <a:rPr lang="en-US" altLang="en-US" sz="1200">
                <a:latin typeface="Calibri" charset="0"/>
              </a:rPr>
              <a:pPr/>
              <a:t>7</a:t>
            </a:fld>
            <a:endParaRPr lang="en-US" altLang="en-US" sz="1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896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BA0E7D3-22BA-7A4A-8207-DFBC83C3897D}" type="slidenum">
              <a:rPr lang="en-US" altLang="en-US" sz="1200">
                <a:latin typeface="Calibri" charset="0"/>
              </a:rPr>
              <a:pPr/>
              <a:t>8</a:t>
            </a:fld>
            <a:endParaRPr lang="en-US" altLang="en-US" sz="1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865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charset="-128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BA0E7D3-22BA-7A4A-8207-DFBC83C3897D}" type="slidenum">
              <a:rPr lang="en-US" altLang="en-US" sz="1200">
                <a:latin typeface="Calibri" charset="0"/>
              </a:rPr>
              <a:pPr/>
              <a:t>9</a:t>
            </a:fld>
            <a:endParaRPr lang="en-US" altLang="en-US" sz="1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589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40AA-CEEA-2D4A-9FB0-B8DF9E4CC5B4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33454-AFB7-1744-86B9-9B5D3570C0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850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40AA-CEEA-2D4A-9FB0-B8DF9E4CC5B4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33454-AFB7-1744-86B9-9B5D3570C0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063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40AA-CEEA-2D4A-9FB0-B8DF9E4CC5B4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33454-AFB7-1744-86B9-9B5D3570C0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78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40AA-CEEA-2D4A-9FB0-B8DF9E4CC5B4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33454-AFB7-1744-86B9-9B5D3570C0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867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40AA-CEEA-2D4A-9FB0-B8DF9E4CC5B4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33454-AFB7-1744-86B9-9B5D3570C0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985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40AA-CEEA-2D4A-9FB0-B8DF9E4CC5B4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33454-AFB7-1744-86B9-9B5D3570C0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85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40AA-CEEA-2D4A-9FB0-B8DF9E4CC5B4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33454-AFB7-1744-86B9-9B5D3570C0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957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40AA-CEEA-2D4A-9FB0-B8DF9E4CC5B4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33454-AFB7-1744-86B9-9B5D3570C0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766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40AA-CEEA-2D4A-9FB0-B8DF9E4CC5B4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33454-AFB7-1744-86B9-9B5D3570C0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76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40AA-CEEA-2D4A-9FB0-B8DF9E4CC5B4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33454-AFB7-1744-86B9-9B5D3570C0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58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C40AA-CEEA-2D4A-9FB0-B8DF9E4CC5B4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E33454-AFB7-1744-86B9-9B5D3570C0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07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C40AA-CEEA-2D4A-9FB0-B8DF9E4CC5B4}" type="datetimeFigureOut">
              <a:rPr lang="en-US" smtClean="0"/>
              <a:t>9/15/2017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E33454-AFB7-1744-86B9-9B5D3570C0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52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3" descr="columbia-logo-on-blue-PP-slide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613" y="1524000"/>
            <a:ext cx="5056387" cy="4952214"/>
          </a:xfrm>
          <a:prstGeom prst="rect">
            <a:avLst/>
          </a:prstGeom>
        </p:spPr>
      </p:pic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0" y="5"/>
            <a:ext cx="9144000" cy="1371595"/>
          </a:xfrm>
          <a:solidFill>
            <a:srgbClr val="1D92D0"/>
          </a:solidFill>
          <a:ln cap="rnd">
            <a:solidFill>
              <a:srgbClr val="005EAB">
                <a:alpha val="33000"/>
              </a:srgbClr>
            </a:solidFill>
          </a:ln>
        </p:spPr>
        <p:txBody>
          <a:bodyPr anchor="ctr">
            <a:normAutofit/>
          </a:bodyPr>
          <a:lstStyle/>
          <a:p>
            <a:r>
              <a:rPr lang="en-US" altLang="en-US" sz="4400" b="1" dirty="0" smtClean="0">
                <a:solidFill>
                  <a:schemeClr val="bg1"/>
                </a:solidFill>
                <a:ea typeface="Calibri" charset="0"/>
                <a:cs typeface="Calibri" charset="0"/>
              </a:rPr>
              <a:t>How to start breakout rooms</a:t>
            </a:r>
            <a:endParaRPr lang="en-US" altLang="en-US" sz="4400" b="1" dirty="0">
              <a:solidFill>
                <a:schemeClr val="bg1"/>
              </a:solidFill>
              <a:ea typeface="Calibri" charset="0"/>
              <a:cs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005EAB"/>
          </a:solidFill>
          <a:ln cap="rnd">
            <a:solidFill>
              <a:srgbClr val="002060">
                <a:alpha val="15000"/>
              </a:srgb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3581400" y="6073147"/>
            <a:ext cx="4191000" cy="294112"/>
          </a:xfrm>
          <a:prstGeom prst="rightArrow">
            <a:avLst/>
          </a:prstGeom>
          <a:solidFill>
            <a:srgbClr val="37DA59"/>
          </a:solidFill>
          <a:ln w="25400" cap="rnd">
            <a:solidFill>
              <a:srgbClr val="0070C0">
                <a:alpha val="26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1940305" y="5554187"/>
            <a:ext cx="1746948" cy="922027"/>
          </a:xfrm>
          <a:prstGeom prst="roundRect">
            <a:avLst/>
          </a:prstGeom>
          <a:solidFill>
            <a:schemeClr val="bg1"/>
          </a:solidFill>
          <a:ln w="25400" cap="rnd">
            <a:solidFill>
              <a:srgbClr val="36DA58">
                <a:alpha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400" b="1" dirty="0" smtClean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After assigning all participants, click Start</a:t>
            </a:r>
            <a:endParaRPr lang="en-US" altLang="en-US" sz="1400" b="1" dirty="0" smtClean="0">
              <a:solidFill>
                <a:srgbClr val="00B0F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7200" y="2464246"/>
            <a:ext cx="3230053" cy="2260154"/>
          </a:xfrm>
          <a:prstGeom prst="rect">
            <a:avLst/>
          </a:prstGeom>
          <a:solidFill>
            <a:schemeClr val="bg1"/>
          </a:solidFill>
          <a:ln w="38100" cap="rnd">
            <a:solidFill>
              <a:srgbClr val="FF6100">
                <a:alpha val="49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b="1" dirty="0" smtClean="0">
                <a:solidFill>
                  <a:srgbClr val="21D32C"/>
                </a:solidFill>
              </a:rPr>
              <a:t> Tip: </a:t>
            </a:r>
          </a:p>
          <a:p>
            <a:pPr algn="just"/>
            <a:r>
              <a:rPr lang="en-US" altLang="en-US" dirty="0" smtClean="0">
                <a:solidFill>
                  <a:srgbClr val="0070C0"/>
                </a:solidFill>
              </a:rPr>
              <a:t>You can create up to 5 breakout rooms and </a:t>
            </a:r>
            <a:r>
              <a:rPr lang="en-US" altLang="en-US" dirty="0" smtClean="0">
                <a:solidFill>
                  <a:srgbClr val="0070C0"/>
                </a:solidFill>
              </a:rPr>
              <a:t>organize participants </a:t>
            </a:r>
            <a:r>
              <a:rPr lang="en-US" altLang="en-US" dirty="0" smtClean="0">
                <a:solidFill>
                  <a:srgbClr val="0070C0"/>
                </a:solidFill>
              </a:rPr>
              <a:t>accordingly. </a:t>
            </a:r>
            <a:r>
              <a:rPr lang="en-US" altLang="en-US" dirty="0" smtClean="0">
                <a:solidFill>
                  <a:srgbClr val="0070C0"/>
                </a:solidFill>
              </a:rPr>
              <a:t>Participants must click </a:t>
            </a:r>
            <a:r>
              <a:rPr lang="en-US" altLang="en-US" dirty="0" smtClean="0">
                <a:solidFill>
                  <a:srgbClr val="0070C0"/>
                </a:solidFill>
              </a:rPr>
              <a:t>“Join Session” when they see the pop-up appear for their breakout </a:t>
            </a:r>
            <a:r>
              <a:rPr lang="en-US" altLang="en-US" dirty="0" smtClean="0">
                <a:solidFill>
                  <a:srgbClr val="0070C0"/>
                </a:solidFill>
              </a:rPr>
              <a:t>room</a:t>
            </a:r>
            <a:r>
              <a:rPr lang="en-US" altLang="en-US" dirty="0" smtClean="0">
                <a:solidFill>
                  <a:srgbClr val="0070C0"/>
                </a:solidFill>
              </a:rPr>
              <a:t>.</a:t>
            </a:r>
            <a:endParaRPr lang="en-US" altLang="en-US" b="1" dirty="0">
              <a:solidFill>
                <a:srgbClr val="0070C0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0000"/>
                    </a14:imgEffect>
                    <a14:imgEffect>
                      <a14:saturation sat="207000"/>
                    </a14:imgEffect>
                    <a14:imgEffect>
                      <a14:brightnessContrast bright="24000" contrast="-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85260" y="1019637"/>
            <a:ext cx="2597662" cy="248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78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0" y="5"/>
            <a:ext cx="9144000" cy="1371595"/>
          </a:xfrm>
          <a:solidFill>
            <a:srgbClr val="1D92D0"/>
          </a:solidFill>
          <a:ln cap="rnd">
            <a:solidFill>
              <a:srgbClr val="005EAB">
                <a:alpha val="33000"/>
              </a:srgbClr>
            </a:solidFill>
          </a:ln>
        </p:spPr>
        <p:txBody>
          <a:bodyPr anchor="ctr">
            <a:normAutofit/>
          </a:bodyPr>
          <a:lstStyle/>
          <a:p>
            <a:r>
              <a:rPr lang="en-US" altLang="en-US" sz="4400" b="1" dirty="0" smtClean="0">
                <a:solidFill>
                  <a:schemeClr val="bg1"/>
                </a:solidFill>
                <a:ea typeface="Calibri" charset="0"/>
                <a:cs typeface="Calibri" charset="0"/>
              </a:rPr>
              <a:t>What participants see</a:t>
            </a:r>
            <a:endParaRPr lang="en-US" altLang="en-US" sz="4400" b="1" dirty="0">
              <a:solidFill>
                <a:schemeClr val="bg1"/>
              </a:solidFill>
              <a:ea typeface="Calibri" charset="0"/>
              <a:cs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005EAB"/>
          </a:solidFill>
          <a:ln cap="rnd">
            <a:solidFill>
              <a:srgbClr val="002060">
                <a:alpha val="15000"/>
              </a:srgb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523" y="1962157"/>
            <a:ext cx="5724525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68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290084"/>
            <a:ext cx="6734602" cy="3420831"/>
          </a:xfrm>
          <a:prstGeom prst="rect">
            <a:avLst/>
          </a:prstGeom>
        </p:spPr>
      </p:pic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0" y="5"/>
            <a:ext cx="9144000" cy="1371595"/>
          </a:xfrm>
          <a:solidFill>
            <a:srgbClr val="1D92D0"/>
          </a:solidFill>
          <a:ln cap="rnd">
            <a:solidFill>
              <a:srgbClr val="005EAB">
                <a:alpha val="33000"/>
              </a:srgbClr>
            </a:solidFill>
          </a:ln>
        </p:spPr>
        <p:txBody>
          <a:bodyPr anchor="ctr">
            <a:normAutofit/>
          </a:bodyPr>
          <a:lstStyle/>
          <a:p>
            <a:r>
              <a:rPr lang="en-US" altLang="en-US" sz="4400" b="1" dirty="0">
                <a:solidFill>
                  <a:schemeClr val="bg1"/>
                </a:solidFill>
                <a:ea typeface="Calibri" charset="0"/>
                <a:cs typeface="Calibri" charset="0"/>
              </a:rPr>
              <a:t>What participants see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005EAB"/>
          </a:solidFill>
          <a:ln cap="rnd">
            <a:solidFill>
              <a:srgbClr val="002060">
                <a:alpha val="15000"/>
              </a:srgb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onut 4"/>
          <p:cNvSpPr/>
          <p:nvPr/>
        </p:nvSpPr>
        <p:spPr>
          <a:xfrm>
            <a:off x="3942623" y="3581400"/>
            <a:ext cx="705577" cy="685800"/>
          </a:xfrm>
          <a:prstGeom prst="donut">
            <a:avLst>
              <a:gd name="adj" fmla="val 11254"/>
            </a:avLst>
          </a:prstGeom>
          <a:solidFill>
            <a:srgbClr val="08CB0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9041" y="3485329"/>
            <a:ext cx="3068559" cy="1924871"/>
          </a:xfrm>
          <a:prstGeom prst="rect">
            <a:avLst/>
          </a:prstGeom>
          <a:solidFill>
            <a:schemeClr val="bg1"/>
          </a:solidFill>
          <a:ln w="38100" cap="rnd">
            <a:solidFill>
              <a:srgbClr val="FF6100">
                <a:alpha val="49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b="1" dirty="0" smtClean="0">
                <a:solidFill>
                  <a:srgbClr val="21D32C"/>
                </a:solidFill>
              </a:rPr>
              <a:t> Tip: </a:t>
            </a:r>
          </a:p>
          <a:p>
            <a:pPr algn="just"/>
            <a:r>
              <a:rPr lang="en-US" altLang="en-US" dirty="0" smtClean="0">
                <a:solidFill>
                  <a:srgbClr val="0070C0"/>
                </a:solidFill>
              </a:rPr>
              <a:t>Participants will be prompted to re-join </a:t>
            </a:r>
            <a:r>
              <a:rPr lang="en-US" altLang="en-US" dirty="0" smtClean="0">
                <a:solidFill>
                  <a:srgbClr val="0070C0"/>
                </a:solidFill>
              </a:rPr>
              <a:t>audio </a:t>
            </a:r>
            <a:r>
              <a:rPr lang="en-US" altLang="en-US" dirty="0" smtClean="0">
                <a:solidFill>
                  <a:srgbClr val="0070C0"/>
                </a:solidFill>
              </a:rPr>
              <a:t>whenever they enter a </a:t>
            </a:r>
            <a:r>
              <a:rPr lang="en-US" altLang="en-US" dirty="0" smtClean="0">
                <a:solidFill>
                  <a:srgbClr val="0070C0"/>
                </a:solidFill>
              </a:rPr>
              <a:t>room (breakout room and main meeting room)</a:t>
            </a:r>
            <a:endParaRPr lang="en-US" altLang="en-US" b="1" dirty="0">
              <a:solidFill>
                <a:srgbClr val="0070C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0000"/>
                    </a14:imgEffect>
                    <a14:imgEffect>
                      <a14:saturation sat="207000"/>
                    </a14:imgEffect>
                    <a14:imgEffect>
                      <a14:brightnessContrast bright="24000" contrast="-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192749" y="2086437"/>
            <a:ext cx="2597662" cy="248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5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0" y="5"/>
            <a:ext cx="9144000" cy="1371595"/>
          </a:xfrm>
          <a:solidFill>
            <a:srgbClr val="1D92D0"/>
          </a:solidFill>
          <a:ln cap="rnd">
            <a:solidFill>
              <a:srgbClr val="005EAB">
                <a:alpha val="33000"/>
              </a:srgbClr>
            </a:solidFill>
          </a:ln>
        </p:spPr>
        <p:txBody>
          <a:bodyPr anchor="ctr">
            <a:normAutofit/>
          </a:bodyPr>
          <a:lstStyle/>
          <a:p>
            <a:r>
              <a:rPr lang="en-US" altLang="en-US" sz="4400" b="1" dirty="0" smtClean="0">
                <a:solidFill>
                  <a:schemeClr val="bg1"/>
                </a:solidFill>
                <a:ea typeface="Calibri" charset="0"/>
                <a:cs typeface="Calibri" charset="0"/>
              </a:rPr>
              <a:t>What participants see</a:t>
            </a:r>
            <a:endParaRPr lang="en-US" altLang="en-US" sz="4400" b="1" dirty="0">
              <a:solidFill>
                <a:schemeClr val="bg1"/>
              </a:solidFill>
              <a:ea typeface="Calibri" charset="0"/>
              <a:cs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005EAB"/>
          </a:solidFill>
          <a:ln cap="rnd">
            <a:solidFill>
              <a:srgbClr val="002060">
                <a:alpha val="15000"/>
              </a:srgb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50" y="1936333"/>
            <a:ext cx="8158899" cy="417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10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0" y="5"/>
            <a:ext cx="9144000" cy="1371595"/>
          </a:xfrm>
          <a:solidFill>
            <a:srgbClr val="1D92D0"/>
          </a:solidFill>
          <a:ln cap="rnd">
            <a:solidFill>
              <a:srgbClr val="005EAB">
                <a:alpha val="33000"/>
              </a:srgbClr>
            </a:solidFill>
          </a:ln>
        </p:spPr>
        <p:txBody>
          <a:bodyPr anchor="ctr">
            <a:normAutofit/>
          </a:bodyPr>
          <a:lstStyle/>
          <a:p>
            <a:r>
              <a:rPr lang="en-US" altLang="en-US" sz="4400" b="1" dirty="0" smtClean="0">
                <a:solidFill>
                  <a:schemeClr val="bg1"/>
                </a:solidFill>
                <a:ea typeface="Calibri" charset="0"/>
                <a:cs typeface="Calibri" charset="0"/>
              </a:rPr>
              <a:t>What the </a:t>
            </a:r>
            <a:r>
              <a:rPr lang="en-US" altLang="en-US" sz="4400" b="1" dirty="0" smtClean="0">
                <a:solidFill>
                  <a:schemeClr val="bg1"/>
                </a:solidFill>
                <a:ea typeface="Calibri" charset="0"/>
                <a:cs typeface="Calibri" charset="0"/>
              </a:rPr>
              <a:t>presenter </a:t>
            </a:r>
            <a:r>
              <a:rPr lang="en-US" altLang="en-US" sz="4400" b="1" dirty="0" smtClean="0">
                <a:solidFill>
                  <a:schemeClr val="bg1"/>
                </a:solidFill>
                <a:ea typeface="Calibri" charset="0"/>
                <a:cs typeface="Calibri" charset="0"/>
              </a:rPr>
              <a:t>sees</a:t>
            </a:r>
            <a:endParaRPr lang="en-US" altLang="en-US" sz="4400" b="1" dirty="0">
              <a:solidFill>
                <a:schemeClr val="bg1"/>
              </a:solidFill>
              <a:ea typeface="Calibri" charset="0"/>
              <a:cs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005EAB"/>
          </a:solidFill>
          <a:ln cap="rnd">
            <a:solidFill>
              <a:srgbClr val="002060">
                <a:alpha val="15000"/>
              </a:srgb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459" y="1800644"/>
            <a:ext cx="2495550" cy="4248150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 rot="8100000">
            <a:off x="4662812" y="3903831"/>
            <a:ext cx="2443376" cy="294112"/>
          </a:xfrm>
          <a:prstGeom prst="rightArrow">
            <a:avLst/>
          </a:prstGeom>
          <a:solidFill>
            <a:srgbClr val="37DA59"/>
          </a:solidFill>
          <a:ln w="25400" cap="rnd">
            <a:solidFill>
              <a:srgbClr val="0070C0">
                <a:alpha val="26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6227695" y="2179320"/>
            <a:ext cx="1697106" cy="1249680"/>
          </a:xfrm>
          <a:prstGeom prst="roundRect">
            <a:avLst/>
          </a:prstGeom>
          <a:solidFill>
            <a:schemeClr val="bg1"/>
          </a:solidFill>
          <a:ln w="25400" cap="rnd">
            <a:solidFill>
              <a:srgbClr val="36DA58">
                <a:alpha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400" b="1" dirty="0" smtClean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Click </a:t>
            </a:r>
            <a:r>
              <a:rPr lang="en-US" altLang="en-US" sz="1400" b="1" dirty="0" smtClean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on this icon to join </a:t>
            </a:r>
            <a:r>
              <a:rPr lang="en-US" altLang="en-US" sz="1400" b="1" dirty="0" smtClean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 </a:t>
            </a:r>
            <a:r>
              <a:rPr lang="en-US" altLang="en-US" sz="1400" b="1" dirty="0" smtClean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breakout room</a:t>
            </a:r>
          </a:p>
        </p:txBody>
      </p:sp>
      <p:sp>
        <p:nvSpPr>
          <p:cNvPr id="15" name="Right Arrow 14"/>
          <p:cNvSpPr/>
          <p:nvPr/>
        </p:nvSpPr>
        <p:spPr>
          <a:xfrm rot="10800000">
            <a:off x="5486400" y="5629188"/>
            <a:ext cx="914400" cy="294112"/>
          </a:xfrm>
          <a:prstGeom prst="rightArrow">
            <a:avLst/>
          </a:prstGeom>
          <a:solidFill>
            <a:srgbClr val="37DA59"/>
          </a:solidFill>
          <a:ln w="25400" cap="rnd">
            <a:solidFill>
              <a:srgbClr val="0070C0">
                <a:alpha val="26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6227693" y="4803986"/>
            <a:ext cx="1697108" cy="1260686"/>
          </a:xfrm>
          <a:prstGeom prst="roundRect">
            <a:avLst/>
          </a:prstGeom>
          <a:solidFill>
            <a:schemeClr val="bg1"/>
          </a:solidFill>
          <a:ln w="25400" cap="rnd">
            <a:solidFill>
              <a:srgbClr val="36DA58">
                <a:alpha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400" b="1" dirty="0" smtClean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Change breakout assignments</a:t>
            </a:r>
            <a:endParaRPr lang="en-US" altLang="en-US" sz="1400" b="1" dirty="0" smtClean="0">
              <a:solidFill>
                <a:srgbClr val="00B0F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2197303" y="5175455"/>
            <a:ext cx="914400" cy="294112"/>
          </a:xfrm>
          <a:prstGeom prst="rightArrow">
            <a:avLst/>
          </a:prstGeom>
          <a:solidFill>
            <a:srgbClr val="37DA59"/>
          </a:solidFill>
          <a:ln w="25400" cap="rnd">
            <a:solidFill>
              <a:srgbClr val="0070C0">
                <a:alpha val="26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803665" y="4809489"/>
            <a:ext cx="1697108" cy="1249680"/>
          </a:xfrm>
          <a:prstGeom prst="roundRect">
            <a:avLst/>
          </a:prstGeom>
          <a:solidFill>
            <a:schemeClr val="bg1"/>
          </a:solidFill>
          <a:ln w="25400" cap="rnd">
            <a:solidFill>
              <a:srgbClr val="36DA58">
                <a:alpha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400" b="1" dirty="0" smtClean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Click here to end breakouts before the time limit</a:t>
            </a:r>
            <a:endParaRPr lang="en-US" altLang="en-US" sz="1400" b="1" dirty="0" smtClean="0">
              <a:solidFill>
                <a:srgbClr val="00B0F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74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0" y="5"/>
            <a:ext cx="9144000" cy="1371595"/>
          </a:xfrm>
          <a:solidFill>
            <a:srgbClr val="1D92D0"/>
          </a:solidFill>
          <a:ln cap="rnd">
            <a:solidFill>
              <a:srgbClr val="005EAB">
                <a:alpha val="33000"/>
              </a:srgbClr>
            </a:solidFill>
          </a:ln>
        </p:spPr>
        <p:txBody>
          <a:bodyPr anchor="ctr">
            <a:normAutofit/>
          </a:bodyPr>
          <a:lstStyle/>
          <a:p>
            <a:r>
              <a:rPr lang="en-US" altLang="en-US" sz="4400" b="1" dirty="0" smtClean="0">
                <a:solidFill>
                  <a:schemeClr val="bg1"/>
                </a:solidFill>
                <a:ea typeface="Calibri" charset="0"/>
                <a:cs typeface="Calibri" charset="0"/>
              </a:rPr>
              <a:t>The End</a:t>
            </a:r>
            <a:endParaRPr lang="en-US" altLang="en-US" sz="4400" b="1" dirty="0">
              <a:solidFill>
                <a:schemeClr val="bg1"/>
              </a:solidFill>
              <a:ea typeface="Calibri" charset="0"/>
              <a:cs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005EAB"/>
          </a:solidFill>
          <a:ln cap="rnd">
            <a:solidFill>
              <a:srgbClr val="002060">
                <a:alpha val="15000"/>
              </a:srgb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7" y="243392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60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0" y="5"/>
            <a:ext cx="9144000" cy="1371595"/>
          </a:xfrm>
          <a:solidFill>
            <a:srgbClr val="1D92D0"/>
          </a:solidFill>
          <a:ln cap="rnd">
            <a:solidFill>
              <a:srgbClr val="005EAB">
                <a:alpha val="33000"/>
              </a:srgbClr>
            </a:solidFill>
          </a:ln>
        </p:spPr>
        <p:txBody>
          <a:bodyPr anchor="ctr">
            <a:normAutofit/>
          </a:bodyPr>
          <a:lstStyle/>
          <a:p>
            <a:pPr eaLnBrk="1" hangingPunct="1"/>
            <a:r>
              <a:rPr lang="en-US" altLang="en-US" sz="4000" b="1" dirty="0" smtClean="0">
                <a:solidFill>
                  <a:schemeClr val="bg1"/>
                </a:solidFill>
                <a:ea typeface="Calibri" charset="0"/>
                <a:cs typeface="Calibri" charset="0"/>
              </a:rPr>
              <a:t>Conferences Presenter </a:t>
            </a:r>
            <a:r>
              <a:rPr lang="en-US" altLang="en-US" sz="4000" b="1" dirty="0">
                <a:solidFill>
                  <a:schemeClr val="bg1"/>
                </a:solidFill>
                <a:ea typeface="Calibri" charset="0"/>
                <a:cs typeface="Calibri" charset="0"/>
              </a:rPr>
              <a:t>Training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203589"/>
            <a:ext cx="9144000" cy="654411"/>
          </a:xfrm>
          <a:prstGeom prst="rect">
            <a:avLst/>
          </a:prstGeom>
          <a:solidFill>
            <a:srgbClr val="005EAB"/>
          </a:solidFill>
          <a:ln cap="rnd">
            <a:solidFill>
              <a:srgbClr val="002060">
                <a:alpha val="15000"/>
              </a:srgb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541" y="6169804"/>
            <a:ext cx="3411479" cy="70997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1371600"/>
            <a:ext cx="9144000" cy="4831989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488676"/>
            <a:ext cx="4420984" cy="22306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48867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0" y="5"/>
            <a:ext cx="9144000" cy="1371595"/>
          </a:xfrm>
          <a:solidFill>
            <a:srgbClr val="1D92D0"/>
          </a:solidFill>
          <a:ln cap="rnd">
            <a:solidFill>
              <a:srgbClr val="005EAB">
                <a:alpha val="33000"/>
              </a:srgbClr>
            </a:solidFill>
          </a:ln>
        </p:spPr>
        <p:txBody>
          <a:bodyPr anchor="ctr">
            <a:normAutofit/>
          </a:bodyPr>
          <a:lstStyle/>
          <a:p>
            <a:r>
              <a:rPr lang="en-US" altLang="en-US" sz="4400" b="1" dirty="0">
                <a:solidFill>
                  <a:schemeClr val="bg1"/>
                </a:solidFill>
                <a:ea typeface="ＭＳ Ｐゴシック" charset="-128"/>
              </a:rPr>
              <a:t>Agenda</a:t>
            </a:r>
            <a:endParaRPr lang="en-US" altLang="en-US" sz="4400" b="1" dirty="0">
              <a:solidFill>
                <a:schemeClr val="bg1"/>
              </a:solidFill>
              <a:ea typeface="Calibri" charset="0"/>
              <a:cs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005EAB"/>
          </a:solidFill>
          <a:ln cap="rnd">
            <a:solidFill>
              <a:srgbClr val="002060">
                <a:alpha val="15000"/>
              </a:srgb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476499" y="1619959"/>
            <a:ext cx="4065816" cy="1403549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00B0F0">
                <a:alpha val="2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36537">
              <a:spcAft>
                <a:spcPts val="800"/>
              </a:spcAft>
              <a:buSzPct val="90000"/>
            </a:pPr>
            <a:r>
              <a:rPr lang="en-US" altLang="en-US" sz="16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How to schedule a meeting</a:t>
            </a:r>
          </a:p>
          <a:p>
            <a:pPr marL="236537">
              <a:spcAft>
                <a:spcPts val="800"/>
              </a:spcAft>
              <a:buSzPct val="90000"/>
            </a:pPr>
            <a:r>
              <a:rPr lang="en-US" altLang="en-US" sz="16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Meeting layout</a:t>
            </a:r>
          </a:p>
          <a:p>
            <a:pPr marL="236537">
              <a:spcAft>
                <a:spcPts val="800"/>
              </a:spcAft>
              <a:buSzPct val="90000"/>
            </a:pPr>
            <a:r>
              <a:rPr lang="en-US" altLang="en-US" sz="16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Audio &amp; webcam setup</a:t>
            </a:r>
          </a:p>
        </p:txBody>
      </p:sp>
      <p:sp>
        <p:nvSpPr>
          <p:cNvPr id="9" name="Rectangle 8"/>
          <p:cNvSpPr/>
          <p:nvPr/>
        </p:nvSpPr>
        <p:spPr>
          <a:xfrm>
            <a:off x="2487385" y="3295104"/>
            <a:ext cx="4054930" cy="1403549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00B0F0">
                <a:alpha val="2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36537">
              <a:spcAft>
                <a:spcPts val="800"/>
              </a:spcAft>
              <a:buSzPct val="90000"/>
            </a:pPr>
            <a:r>
              <a:rPr lang="en-US" altLang="en-US" sz="1600" b="1" dirty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How attendees can participate</a:t>
            </a:r>
          </a:p>
          <a:p>
            <a:pPr marL="236537">
              <a:spcAft>
                <a:spcPts val="800"/>
              </a:spcAft>
              <a:buSzPct val="90000"/>
            </a:pPr>
            <a:r>
              <a:rPr lang="en-US" altLang="en-US" sz="16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Recording</a:t>
            </a:r>
          </a:p>
          <a:p>
            <a:pPr marL="236537">
              <a:spcAft>
                <a:spcPts val="800"/>
              </a:spcAft>
              <a:buSzPct val="90000"/>
            </a:pPr>
            <a:r>
              <a:rPr lang="en-US" altLang="en-US" sz="16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Uploading a presentation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2476499" y="4980460"/>
            <a:ext cx="4054930" cy="1403549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00B0F0">
                <a:alpha val="2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36537">
              <a:spcAft>
                <a:spcPts val="800"/>
              </a:spcAft>
              <a:buSzPct val="90000"/>
            </a:pPr>
            <a:r>
              <a:rPr lang="en-US" altLang="en-US" sz="16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Public and private chat</a:t>
            </a:r>
          </a:p>
          <a:p>
            <a:pPr marL="236537">
              <a:spcAft>
                <a:spcPts val="800"/>
              </a:spcAft>
              <a:buSzPct val="90000"/>
            </a:pPr>
            <a:r>
              <a:rPr lang="en-US" altLang="en-US" sz="16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Managing </a:t>
            </a:r>
            <a:r>
              <a:rPr lang="en-US" altLang="en-US" sz="1600" b="1" dirty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participants</a:t>
            </a:r>
          </a:p>
          <a:p>
            <a:pPr marL="236537">
              <a:spcAft>
                <a:spcPts val="800"/>
              </a:spcAft>
              <a:buSzPct val="90000"/>
            </a:pPr>
            <a:r>
              <a:rPr lang="en-US" altLang="en-US" sz="16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Troubleshooting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19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0" y="5"/>
            <a:ext cx="9144000" cy="1371595"/>
          </a:xfrm>
          <a:solidFill>
            <a:srgbClr val="1D92D0"/>
          </a:solidFill>
          <a:ln cap="rnd">
            <a:solidFill>
              <a:srgbClr val="005EAB">
                <a:alpha val="33000"/>
              </a:srgbClr>
            </a:solidFill>
          </a:ln>
        </p:spPr>
        <p:txBody>
          <a:bodyPr anchor="ctr">
            <a:normAutofit/>
          </a:bodyPr>
          <a:lstStyle/>
          <a:p>
            <a:r>
              <a:rPr lang="en-US" altLang="en-US" sz="4400" b="1" dirty="0" smtClean="0">
                <a:solidFill>
                  <a:schemeClr val="bg1"/>
                </a:solidFill>
                <a:ea typeface="Calibri" charset="0"/>
                <a:cs typeface="Calibri" charset="0"/>
              </a:rPr>
              <a:t>How to schedule your meeting</a:t>
            </a:r>
            <a:endParaRPr lang="en-US" altLang="en-US" sz="4400" b="1" dirty="0">
              <a:solidFill>
                <a:schemeClr val="bg1"/>
              </a:solidFill>
              <a:ea typeface="Calibri" charset="0"/>
              <a:cs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005EAB"/>
          </a:solidFill>
          <a:ln cap="rnd">
            <a:solidFill>
              <a:srgbClr val="002060">
                <a:alpha val="15000"/>
              </a:srgb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039312"/>
            <a:ext cx="1777189" cy="1466886"/>
          </a:xfrm>
          <a:prstGeom prst="rect">
            <a:avLst/>
          </a:prstGeom>
        </p:spPr>
      </p:pic>
      <p:sp>
        <p:nvSpPr>
          <p:cNvPr id="15" name="Right Arrow 14"/>
          <p:cNvSpPr/>
          <p:nvPr/>
        </p:nvSpPr>
        <p:spPr>
          <a:xfrm>
            <a:off x="3124200" y="3167320"/>
            <a:ext cx="2333763" cy="715415"/>
          </a:xfrm>
          <a:prstGeom prst="rightArrow">
            <a:avLst/>
          </a:prstGeom>
          <a:solidFill>
            <a:schemeClr val="accent1"/>
          </a:solidFill>
          <a:ln w="25400" cap="rnd">
            <a:solidFill>
              <a:srgbClr val="00B0F0">
                <a:alpha val="2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573980"/>
            <a:ext cx="2143125" cy="214312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74343" y="4855701"/>
            <a:ext cx="1714501" cy="361241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00B0F0">
                <a:alpha val="2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36537">
              <a:spcAft>
                <a:spcPts val="800"/>
              </a:spcAft>
              <a:buSzPct val="90000"/>
            </a:pPr>
            <a:r>
              <a:rPr lang="en-US" altLang="en-US" sz="16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Course site</a:t>
            </a:r>
            <a:endParaRPr lang="en-US" altLang="en-US" sz="1600" b="1" dirty="0" smtClean="0">
              <a:solidFill>
                <a:srgbClr val="0070C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34111" y="4894825"/>
            <a:ext cx="1714501" cy="361241"/>
          </a:xfrm>
          <a:prstGeom prst="rect">
            <a:avLst/>
          </a:prstGeom>
          <a:solidFill>
            <a:schemeClr val="bg1"/>
          </a:solidFill>
          <a:ln w="25400" cap="rnd">
            <a:solidFill>
              <a:srgbClr val="00B0F0">
                <a:alpha val="2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36537">
              <a:spcAft>
                <a:spcPts val="800"/>
              </a:spcAft>
              <a:buSzPct val="90000"/>
            </a:pPr>
            <a:r>
              <a:rPr lang="en-US" altLang="en-US" sz="1600" b="1" dirty="0" smtClean="0">
                <a:solidFill>
                  <a:srgbClr val="0070C0"/>
                </a:solidFill>
                <a:latin typeface="Arial" charset="0"/>
                <a:ea typeface="Arial" charset="0"/>
                <a:cs typeface="Arial" charset="0"/>
              </a:rPr>
              <a:t>Conferences</a:t>
            </a:r>
            <a:endParaRPr lang="en-US" altLang="en-US" sz="1600" b="1" dirty="0" smtClean="0">
              <a:solidFill>
                <a:srgbClr val="0070C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68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0" y="5"/>
            <a:ext cx="9144000" cy="1371595"/>
          </a:xfrm>
          <a:solidFill>
            <a:srgbClr val="1D92D0"/>
          </a:solidFill>
          <a:ln cap="rnd">
            <a:solidFill>
              <a:srgbClr val="005EAB">
                <a:alpha val="33000"/>
              </a:srgbClr>
            </a:solidFill>
          </a:ln>
        </p:spPr>
        <p:txBody>
          <a:bodyPr anchor="ctr">
            <a:normAutofit/>
          </a:bodyPr>
          <a:lstStyle/>
          <a:p>
            <a:r>
              <a:rPr lang="en-US" altLang="en-US" sz="4400" b="1" dirty="0" smtClean="0">
                <a:solidFill>
                  <a:schemeClr val="bg1"/>
                </a:solidFill>
                <a:ea typeface="Calibri" charset="0"/>
                <a:cs typeface="Calibri" charset="0"/>
              </a:rPr>
              <a:t>Meeting layout</a:t>
            </a:r>
            <a:endParaRPr lang="en-US" altLang="en-US" sz="4400" b="1" dirty="0">
              <a:solidFill>
                <a:schemeClr val="bg1"/>
              </a:solidFill>
              <a:ea typeface="Calibri" charset="0"/>
              <a:cs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005EAB"/>
          </a:solidFill>
          <a:ln cap="rnd">
            <a:solidFill>
              <a:srgbClr val="002060">
                <a:alpha val="15000"/>
              </a:srgb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ight Arrow 14"/>
          <p:cNvSpPr/>
          <p:nvPr/>
        </p:nvSpPr>
        <p:spPr>
          <a:xfrm>
            <a:off x="3256698" y="3120910"/>
            <a:ext cx="1859973" cy="715415"/>
          </a:xfrm>
          <a:prstGeom prst="rightArrow">
            <a:avLst/>
          </a:prstGeom>
          <a:gradFill>
            <a:gsLst>
              <a:gs pos="69000">
                <a:srgbClr val="BAE6D9"/>
              </a:gs>
              <a:gs pos="28000">
                <a:srgbClr val="BAE5D8"/>
              </a:gs>
              <a:gs pos="54000">
                <a:srgbClr val="ECECEC">
                  <a:lumMod val="92000"/>
                  <a:lumOff val="8000"/>
                </a:srgbClr>
              </a:gs>
              <a:gs pos="46000">
                <a:srgbClr val="ECECEC"/>
              </a:gs>
              <a:gs pos="0">
                <a:srgbClr val="5B9BD5"/>
              </a:gs>
              <a:gs pos="100000">
                <a:srgbClr val="5B9BD5"/>
              </a:gs>
            </a:gsLst>
            <a:lin ang="0" scaled="0"/>
          </a:gradFill>
          <a:ln w="25400" cap="rnd">
            <a:solidFill>
              <a:srgbClr val="0070C0">
                <a:alpha val="23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91" y="2392012"/>
            <a:ext cx="2143125" cy="2143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805377"/>
            <a:ext cx="2971800" cy="161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04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ight Arrow 21"/>
          <p:cNvSpPr/>
          <p:nvPr/>
        </p:nvSpPr>
        <p:spPr>
          <a:xfrm rot="5400000">
            <a:off x="3969759" y="2265427"/>
            <a:ext cx="274800" cy="289517"/>
          </a:xfrm>
          <a:prstGeom prst="rightArrow">
            <a:avLst/>
          </a:prstGeom>
          <a:solidFill>
            <a:srgbClr val="37DA59">
              <a:alpha val="70000"/>
            </a:srgbClr>
          </a:solidFill>
          <a:ln w="25400" cap="rnd">
            <a:solidFill>
              <a:srgbClr val="002060">
                <a:alpha val="2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08" y="2618294"/>
            <a:ext cx="7253447" cy="3981961"/>
          </a:xfrm>
          <a:prstGeom prst="rect">
            <a:avLst/>
          </a:prstGeom>
        </p:spPr>
      </p:pic>
      <p:sp>
        <p:nvSpPr>
          <p:cNvPr id="28" name="Right Arrow 27"/>
          <p:cNvSpPr/>
          <p:nvPr/>
        </p:nvSpPr>
        <p:spPr>
          <a:xfrm rot="5400000">
            <a:off x="1031442" y="3353079"/>
            <a:ext cx="2450104" cy="289517"/>
          </a:xfrm>
          <a:prstGeom prst="rightArrow">
            <a:avLst/>
          </a:prstGeom>
          <a:solidFill>
            <a:srgbClr val="FF00AD">
              <a:alpha val="71000"/>
            </a:srgbClr>
          </a:solidFill>
          <a:ln w="25400" cap="rnd">
            <a:solidFill>
              <a:srgbClr val="002060">
                <a:alpha val="2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ight Arrow 26"/>
          <p:cNvSpPr/>
          <p:nvPr/>
        </p:nvSpPr>
        <p:spPr>
          <a:xfrm rot="5400000">
            <a:off x="6425166" y="2415795"/>
            <a:ext cx="575535" cy="289517"/>
          </a:xfrm>
          <a:prstGeom prst="rightArrow">
            <a:avLst/>
          </a:prstGeom>
          <a:solidFill>
            <a:srgbClr val="D11AC7">
              <a:alpha val="70000"/>
            </a:srgbClr>
          </a:solidFill>
          <a:ln w="25400" cap="rnd">
            <a:solidFill>
              <a:srgbClr val="002060">
                <a:alpha val="2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ight Arrow 24"/>
          <p:cNvSpPr/>
          <p:nvPr/>
        </p:nvSpPr>
        <p:spPr>
          <a:xfrm rot="5400000">
            <a:off x="4655558" y="2265427"/>
            <a:ext cx="274801" cy="289517"/>
          </a:xfrm>
          <a:prstGeom prst="rightArrow">
            <a:avLst/>
          </a:prstGeom>
          <a:solidFill>
            <a:srgbClr val="00B0F0">
              <a:alpha val="71000"/>
            </a:srgbClr>
          </a:solidFill>
          <a:ln w="25400" cap="rnd">
            <a:solidFill>
              <a:srgbClr val="002060">
                <a:alpha val="2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3032218" y="1501343"/>
            <a:ext cx="1537810" cy="771443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400" b="1" dirty="0">
                <a:solidFill>
                  <a:srgbClr val="05B37A"/>
                </a:solidFill>
                <a:latin typeface="Arial" charset="0"/>
                <a:ea typeface="Arial" charset="0"/>
                <a:cs typeface="Arial" charset="0"/>
              </a:rPr>
              <a:t>Mute/unmute </a:t>
            </a:r>
            <a:r>
              <a:rPr lang="en-US" altLang="en-US" sz="1400" b="1" dirty="0" smtClean="0">
                <a:solidFill>
                  <a:srgbClr val="05B37A"/>
                </a:solidFill>
                <a:latin typeface="Arial" charset="0"/>
                <a:ea typeface="Arial" charset="0"/>
                <a:cs typeface="Arial" charset="0"/>
              </a:rPr>
              <a:t>microphone</a:t>
            </a:r>
            <a:endParaRPr lang="en-US" sz="1400" dirty="0">
              <a:solidFill>
                <a:srgbClr val="05B37A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697514" y="1501343"/>
            <a:ext cx="1271000" cy="771443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400" b="1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Start/Stop </a:t>
            </a:r>
            <a:r>
              <a:rPr lang="en-US" altLang="en-US" sz="1400" b="1" dirty="0" smtClean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webcam</a:t>
            </a:r>
            <a:endParaRPr lang="en-US" sz="1400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096000" y="1501344"/>
            <a:ext cx="1601099" cy="771443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D01DE3"/>
                </a:solidFill>
                <a:latin typeface="Arial" charset="0"/>
                <a:ea typeface="Arial" charset="0"/>
                <a:cs typeface="Arial" charset="0"/>
              </a:rPr>
              <a:t>Public chat </a:t>
            </a:r>
            <a:r>
              <a:rPr lang="en-US" sz="1400" b="1" dirty="0" smtClean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(private chat under Options)</a:t>
            </a:r>
            <a:endParaRPr lang="en-US" sz="1400" b="1" dirty="0">
              <a:solidFill>
                <a:schemeClr val="accent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19200" y="1501343"/>
            <a:ext cx="1685532" cy="771443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400" b="1" dirty="0">
                <a:solidFill>
                  <a:srgbClr val="FF00AD"/>
                </a:solidFill>
                <a:latin typeface="Arial" charset="0"/>
                <a:ea typeface="Arial" charset="0"/>
                <a:cs typeface="Arial" charset="0"/>
              </a:rPr>
              <a:t>Raise hand &amp; use status changes</a:t>
            </a:r>
            <a:endParaRPr lang="en-US" sz="1400" dirty="0">
              <a:solidFill>
                <a:srgbClr val="FF00A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0" y="5"/>
            <a:ext cx="9144000" cy="1371595"/>
          </a:xfrm>
          <a:solidFill>
            <a:srgbClr val="1D92D0"/>
          </a:solidFill>
          <a:ln cap="rnd">
            <a:solidFill>
              <a:srgbClr val="005EAB">
                <a:alpha val="33000"/>
              </a:srgbClr>
            </a:solidFill>
          </a:ln>
        </p:spPr>
        <p:txBody>
          <a:bodyPr anchor="ctr">
            <a:normAutofit/>
          </a:bodyPr>
          <a:lstStyle/>
          <a:p>
            <a:r>
              <a:rPr lang="en-US" altLang="en-US" sz="3600" b="1" dirty="0" smtClean="0">
                <a:solidFill>
                  <a:schemeClr val="bg1"/>
                </a:solidFill>
                <a:ea typeface="Calibri" charset="0"/>
                <a:cs typeface="Calibri" charset="0"/>
              </a:rPr>
              <a:t>How can attendees participate?</a:t>
            </a:r>
            <a:endParaRPr lang="en-US" altLang="en-US" sz="3600" b="1" dirty="0">
              <a:solidFill>
                <a:schemeClr val="bg1"/>
              </a:solidFill>
              <a:ea typeface="Calibri" charset="0"/>
              <a:cs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005EAB"/>
          </a:solidFill>
          <a:ln cap="rnd">
            <a:solidFill>
              <a:srgbClr val="002060">
                <a:alpha val="15000"/>
              </a:srgb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Frame 43"/>
          <p:cNvSpPr/>
          <p:nvPr/>
        </p:nvSpPr>
        <p:spPr>
          <a:xfrm>
            <a:off x="4038600" y="2590800"/>
            <a:ext cx="367806" cy="327458"/>
          </a:xfrm>
          <a:prstGeom prst="frame">
            <a:avLst>
              <a:gd name="adj1" fmla="val 18687"/>
            </a:avLst>
          </a:prstGeom>
          <a:solidFill>
            <a:srgbClr val="7EE38A"/>
          </a:solidFill>
          <a:ln w="25400" cap="rnd">
            <a:solidFill>
              <a:srgbClr val="002060">
                <a:alpha val="23000"/>
              </a:srgbClr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Frame 45"/>
          <p:cNvSpPr/>
          <p:nvPr/>
        </p:nvSpPr>
        <p:spPr>
          <a:xfrm>
            <a:off x="2111737" y="4800600"/>
            <a:ext cx="839029" cy="1538411"/>
          </a:xfrm>
          <a:prstGeom prst="frame">
            <a:avLst>
              <a:gd name="adj1" fmla="val 7651"/>
            </a:avLst>
          </a:prstGeom>
          <a:solidFill>
            <a:srgbClr val="FF63C3"/>
          </a:solidFill>
          <a:ln w="25400" cap="rnd">
            <a:solidFill>
              <a:srgbClr val="002060">
                <a:alpha val="23000"/>
              </a:srgbClr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" name="Frame 46"/>
          <p:cNvSpPr/>
          <p:nvPr/>
        </p:nvSpPr>
        <p:spPr>
          <a:xfrm>
            <a:off x="4495800" y="2590800"/>
            <a:ext cx="465111" cy="327458"/>
          </a:xfrm>
          <a:prstGeom prst="frame">
            <a:avLst>
              <a:gd name="adj1" fmla="val 21531"/>
            </a:avLst>
          </a:prstGeom>
          <a:solidFill>
            <a:srgbClr val="66C4F3"/>
          </a:solidFill>
          <a:ln w="25400" cap="rnd">
            <a:solidFill>
              <a:srgbClr val="002060">
                <a:alpha val="23000"/>
              </a:srgbClr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Frame 47"/>
          <p:cNvSpPr/>
          <p:nvPr/>
        </p:nvSpPr>
        <p:spPr>
          <a:xfrm>
            <a:off x="6477000" y="2923413"/>
            <a:ext cx="1770145" cy="3415597"/>
          </a:xfrm>
          <a:prstGeom prst="frame">
            <a:avLst>
              <a:gd name="adj1" fmla="val 4274"/>
            </a:avLst>
          </a:prstGeom>
          <a:solidFill>
            <a:srgbClr val="DF67D7"/>
          </a:solidFill>
          <a:ln w="25400" cap="rnd">
            <a:solidFill>
              <a:srgbClr val="002060">
                <a:alpha val="23000"/>
              </a:srgbClr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Frame 28"/>
          <p:cNvSpPr/>
          <p:nvPr/>
        </p:nvSpPr>
        <p:spPr>
          <a:xfrm>
            <a:off x="7010400" y="3060982"/>
            <a:ext cx="533400" cy="291818"/>
          </a:xfrm>
          <a:prstGeom prst="frame">
            <a:avLst>
              <a:gd name="adj1" fmla="val 21531"/>
            </a:avLst>
          </a:prstGeom>
          <a:solidFill>
            <a:schemeClr val="accent2"/>
          </a:solidFill>
          <a:ln w="25400" cap="rnd">
            <a:solidFill>
              <a:srgbClr val="002060">
                <a:alpha val="23000"/>
              </a:srgbClr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55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0" y="5"/>
            <a:ext cx="9144000" cy="1371595"/>
          </a:xfrm>
          <a:solidFill>
            <a:srgbClr val="1D92D0"/>
          </a:solidFill>
          <a:ln cap="rnd">
            <a:solidFill>
              <a:srgbClr val="005EAB">
                <a:alpha val="33000"/>
              </a:srgbClr>
            </a:solidFill>
          </a:ln>
        </p:spPr>
        <p:txBody>
          <a:bodyPr anchor="ctr">
            <a:normAutofit/>
          </a:bodyPr>
          <a:lstStyle/>
          <a:p>
            <a:r>
              <a:rPr lang="en-US" altLang="en-US" sz="4400" b="1" dirty="0" smtClean="0">
                <a:solidFill>
                  <a:schemeClr val="bg1"/>
                </a:solidFill>
                <a:ea typeface="Calibri" charset="0"/>
                <a:cs typeface="Calibri" charset="0"/>
              </a:rPr>
              <a:t>Breakout Rooms</a:t>
            </a:r>
            <a:endParaRPr lang="en-US" altLang="en-US" sz="4400" b="1" dirty="0">
              <a:solidFill>
                <a:schemeClr val="bg1"/>
              </a:solidFill>
              <a:ea typeface="Calibri" charset="0"/>
              <a:cs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005EAB"/>
          </a:solidFill>
          <a:ln cap="rnd">
            <a:solidFill>
              <a:srgbClr val="002060">
                <a:alpha val="15000"/>
              </a:srgb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ight Arrow 14"/>
          <p:cNvSpPr/>
          <p:nvPr/>
        </p:nvSpPr>
        <p:spPr>
          <a:xfrm>
            <a:off x="3505200" y="3149888"/>
            <a:ext cx="1859973" cy="715415"/>
          </a:xfrm>
          <a:prstGeom prst="rightArrow">
            <a:avLst/>
          </a:prstGeom>
          <a:gradFill>
            <a:gsLst>
              <a:gs pos="76000">
                <a:srgbClr val="78DABC"/>
              </a:gs>
              <a:gs pos="28000">
                <a:srgbClr val="BAE5D8"/>
              </a:gs>
              <a:gs pos="58000">
                <a:srgbClr val="ECECEC">
                  <a:lumMod val="92000"/>
                  <a:lumOff val="8000"/>
                </a:srgbClr>
              </a:gs>
              <a:gs pos="46000">
                <a:srgbClr val="ECECEC"/>
              </a:gs>
              <a:gs pos="0">
                <a:srgbClr val="00B0F0"/>
              </a:gs>
              <a:gs pos="100000">
                <a:srgbClr val="00B0F0"/>
              </a:gs>
            </a:gsLst>
            <a:lin ang="0" scaled="0"/>
          </a:gradFill>
          <a:ln w="25400" cap="rnd">
            <a:solidFill>
              <a:srgbClr val="0070C0">
                <a:alpha val="23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392012"/>
            <a:ext cx="2143125" cy="21431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3042461"/>
            <a:ext cx="3506464" cy="1492676"/>
          </a:xfrm>
          <a:prstGeom prst="rect">
            <a:avLst/>
          </a:prstGeom>
        </p:spPr>
      </p:pic>
      <p:sp>
        <p:nvSpPr>
          <p:cNvPr id="9" name="Frame 8"/>
          <p:cNvSpPr/>
          <p:nvPr/>
        </p:nvSpPr>
        <p:spPr>
          <a:xfrm>
            <a:off x="5791200" y="4191000"/>
            <a:ext cx="1447800" cy="403658"/>
          </a:xfrm>
          <a:prstGeom prst="frame">
            <a:avLst>
              <a:gd name="adj1" fmla="val 21531"/>
            </a:avLst>
          </a:prstGeom>
          <a:solidFill>
            <a:srgbClr val="66C4F3"/>
          </a:solidFill>
          <a:ln w="25400" cap="rnd">
            <a:solidFill>
              <a:srgbClr val="002060">
                <a:alpha val="23000"/>
              </a:srgbClr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0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0" y="5"/>
            <a:ext cx="9144000" cy="1371595"/>
          </a:xfrm>
          <a:solidFill>
            <a:srgbClr val="1D92D0"/>
          </a:solidFill>
          <a:ln cap="rnd">
            <a:solidFill>
              <a:srgbClr val="005EAB">
                <a:alpha val="33000"/>
              </a:srgbClr>
            </a:solidFill>
          </a:ln>
        </p:spPr>
        <p:txBody>
          <a:bodyPr anchor="ctr">
            <a:normAutofit/>
          </a:bodyPr>
          <a:lstStyle/>
          <a:p>
            <a:r>
              <a:rPr lang="en-US" altLang="en-US" sz="4400" b="1" dirty="0" smtClean="0">
                <a:solidFill>
                  <a:schemeClr val="bg1"/>
                </a:solidFill>
                <a:ea typeface="Calibri" charset="0"/>
                <a:cs typeface="Calibri" charset="0"/>
              </a:rPr>
              <a:t>Click on Settings</a:t>
            </a:r>
            <a:endParaRPr lang="en-US" altLang="en-US" sz="4400" b="1" dirty="0">
              <a:solidFill>
                <a:schemeClr val="bg1"/>
              </a:solidFill>
              <a:ea typeface="Calibri" charset="0"/>
              <a:cs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005EAB"/>
          </a:solidFill>
          <a:ln cap="rnd">
            <a:solidFill>
              <a:srgbClr val="002060">
                <a:alpha val="15000"/>
              </a:srgb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9144000" cy="4956897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 rot="5400000">
            <a:off x="694070" y="3268586"/>
            <a:ext cx="1894268" cy="294112"/>
          </a:xfrm>
          <a:prstGeom prst="rightArrow">
            <a:avLst/>
          </a:prstGeom>
          <a:solidFill>
            <a:srgbClr val="37DA59"/>
          </a:solidFill>
          <a:ln w="25400" cap="rnd">
            <a:solidFill>
              <a:srgbClr val="0070C0">
                <a:alpha val="26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914400" y="2468508"/>
            <a:ext cx="1447617" cy="838195"/>
          </a:xfrm>
          <a:prstGeom prst="roundRect">
            <a:avLst/>
          </a:prstGeom>
          <a:solidFill>
            <a:schemeClr val="bg1"/>
          </a:solidFill>
          <a:ln w="25400" cap="rnd">
            <a:solidFill>
              <a:srgbClr val="36DA58">
                <a:alpha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400" b="1" dirty="0" smtClean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Presenter access to user controls</a:t>
            </a:r>
            <a:endParaRPr lang="en-US" sz="1400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01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4" y="2725678"/>
            <a:ext cx="3919456" cy="1728524"/>
          </a:xfrm>
          <a:prstGeom prst="rect">
            <a:avLst/>
          </a:prstGeom>
        </p:spPr>
      </p:pic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0" y="5"/>
            <a:ext cx="9144000" cy="1371595"/>
          </a:xfrm>
          <a:solidFill>
            <a:srgbClr val="1D92D0"/>
          </a:solidFill>
          <a:ln cap="rnd">
            <a:solidFill>
              <a:srgbClr val="005EAB">
                <a:alpha val="33000"/>
              </a:srgbClr>
            </a:solidFill>
          </a:ln>
        </p:spPr>
        <p:txBody>
          <a:bodyPr anchor="ctr">
            <a:normAutofit/>
          </a:bodyPr>
          <a:lstStyle/>
          <a:p>
            <a:r>
              <a:rPr lang="en-US" altLang="en-US" sz="4400" b="1" dirty="0" smtClean="0">
                <a:solidFill>
                  <a:schemeClr val="bg1"/>
                </a:solidFill>
                <a:ea typeface="Calibri" charset="0"/>
                <a:cs typeface="Calibri" charset="0"/>
              </a:rPr>
              <a:t>How to start breakout rooms</a:t>
            </a:r>
            <a:endParaRPr lang="en-US" altLang="en-US" sz="4400" b="1" dirty="0">
              <a:solidFill>
                <a:schemeClr val="bg1"/>
              </a:solidFill>
              <a:ea typeface="Calibri" charset="0"/>
              <a:cs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005EAB"/>
          </a:solidFill>
          <a:ln cap="rnd">
            <a:solidFill>
              <a:srgbClr val="002060">
                <a:alpha val="15000"/>
              </a:srgbClr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1371600"/>
            <a:ext cx="9144000" cy="5257800"/>
          </a:xfrm>
          <a:prstGeom prst="rect">
            <a:avLst/>
          </a:prstGeom>
          <a:noFill/>
          <a:ln cap="rnd">
            <a:solidFill>
              <a:schemeClr val="bg2">
                <a:lumMod val="9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 rot="5400000">
            <a:off x="1016183" y="2787563"/>
            <a:ext cx="1894268" cy="294112"/>
          </a:xfrm>
          <a:prstGeom prst="rightArrow">
            <a:avLst/>
          </a:prstGeom>
          <a:solidFill>
            <a:srgbClr val="37DA59"/>
          </a:solidFill>
          <a:ln w="25400" cap="rnd">
            <a:solidFill>
              <a:srgbClr val="0070C0">
                <a:alpha val="26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698522" y="1666787"/>
            <a:ext cx="1511278" cy="675370"/>
          </a:xfrm>
          <a:prstGeom prst="roundRect">
            <a:avLst/>
          </a:prstGeom>
          <a:solidFill>
            <a:schemeClr val="bg1"/>
          </a:solidFill>
          <a:ln w="25400" cap="rnd">
            <a:solidFill>
              <a:srgbClr val="36DA58">
                <a:alpha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1400" b="1" dirty="0" smtClean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Select </a:t>
            </a:r>
            <a:r>
              <a:rPr lang="en-US" altLang="en-US" sz="1400" b="1" dirty="0" smtClean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“Breakout Rooms”</a:t>
            </a:r>
            <a:endParaRPr lang="en-US" sz="1400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454" y="1524000"/>
            <a:ext cx="5057189" cy="4953000"/>
          </a:xfrm>
          <a:prstGeom prst="rect">
            <a:avLst/>
          </a:prstGeom>
        </p:spPr>
      </p:pic>
      <p:sp>
        <p:nvSpPr>
          <p:cNvPr id="16" name="Right Arrow 15"/>
          <p:cNvSpPr/>
          <p:nvPr/>
        </p:nvSpPr>
        <p:spPr>
          <a:xfrm>
            <a:off x="2667000" y="2221005"/>
            <a:ext cx="1495169" cy="294112"/>
          </a:xfrm>
          <a:prstGeom prst="rightArrow">
            <a:avLst/>
          </a:prstGeom>
          <a:solidFill>
            <a:srgbClr val="37DA59"/>
          </a:solidFill>
          <a:ln w="25400" cap="rnd">
            <a:solidFill>
              <a:srgbClr val="0070C0">
                <a:alpha val="26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2426249" y="1888082"/>
            <a:ext cx="1342329" cy="665845"/>
          </a:xfrm>
          <a:prstGeom prst="roundRect">
            <a:avLst/>
          </a:prstGeom>
          <a:solidFill>
            <a:schemeClr val="bg1"/>
          </a:solidFill>
          <a:ln w="25400" cap="rnd">
            <a:solidFill>
              <a:srgbClr val="36DA58">
                <a:alpha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Set </a:t>
            </a:r>
            <a:r>
              <a:rPr lang="en-US" sz="1400" b="1" dirty="0" smtClean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# rooms </a:t>
            </a:r>
            <a:r>
              <a:rPr lang="en-US" sz="1400" b="1" dirty="0" smtClean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</a:rPr>
              <a:t>and time limit</a:t>
            </a:r>
            <a:endParaRPr lang="en-US" sz="1400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Right Arrow 16"/>
          <p:cNvSpPr/>
          <p:nvPr/>
        </p:nvSpPr>
        <p:spPr>
          <a:xfrm rot="10800000">
            <a:off x="5014178" y="3684163"/>
            <a:ext cx="2246602" cy="395177"/>
          </a:xfrm>
          <a:prstGeom prst="rightArrow">
            <a:avLst/>
          </a:prstGeom>
          <a:gradFill>
            <a:gsLst>
              <a:gs pos="76000">
                <a:srgbClr val="78DABC"/>
              </a:gs>
              <a:gs pos="28000">
                <a:srgbClr val="BAE5D8"/>
              </a:gs>
              <a:gs pos="58000">
                <a:srgbClr val="ECECEC">
                  <a:lumMod val="92000"/>
                  <a:lumOff val="8000"/>
                </a:srgbClr>
              </a:gs>
              <a:gs pos="46000">
                <a:srgbClr val="ECECEC"/>
              </a:gs>
              <a:gs pos="0">
                <a:srgbClr val="00B0F0"/>
              </a:gs>
              <a:gs pos="100000">
                <a:srgbClr val="00B0F0"/>
              </a:gs>
            </a:gsLst>
            <a:lin ang="0" scaled="0"/>
          </a:gradFill>
          <a:ln w="25400" cap="rnd">
            <a:solidFill>
              <a:srgbClr val="0070C0">
                <a:alpha val="23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ame 17"/>
          <p:cNvSpPr/>
          <p:nvPr/>
        </p:nvSpPr>
        <p:spPr>
          <a:xfrm>
            <a:off x="7382834" y="3733800"/>
            <a:ext cx="850586" cy="283736"/>
          </a:xfrm>
          <a:prstGeom prst="frame">
            <a:avLst>
              <a:gd name="adj1" fmla="val 19769"/>
            </a:avLst>
          </a:prstGeom>
          <a:solidFill>
            <a:schemeClr val="accent1"/>
          </a:solidFill>
          <a:ln w="25400" cap="rnd">
            <a:solidFill>
              <a:srgbClr val="0070C0">
                <a:alpha val="26000"/>
              </a:srgbClr>
            </a:solidFill>
            <a:rou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94827" y="3740042"/>
            <a:ext cx="10718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Drag and drop</a:t>
            </a:r>
          </a:p>
        </p:txBody>
      </p:sp>
    </p:spTree>
    <p:extLst>
      <p:ext uri="{BB962C8B-B14F-4D97-AF65-F5344CB8AC3E}">
        <p14:creationId xmlns:p14="http://schemas.microsoft.com/office/powerpoint/2010/main" val="324367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600" dirty="0" smtClean="0">
            <a:solidFill>
              <a:schemeClr val="tx1">
                <a:lumMod val="65000"/>
                <a:lumOff val="3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9365</TotalTime>
  <Words>212</Words>
  <Application>Microsoft Office PowerPoint</Application>
  <PresentationFormat>On-screen Show (4:3)</PresentationFormat>
  <Paragraphs>56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ＭＳ Ｐゴシック</vt:lpstr>
      <vt:lpstr>Arial</vt:lpstr>
      <vt:lpstr>Calibri</vt:lpstr>
      <vt:lpstr>Calibri Light</vt:lpstr>
      <vt:lpstr>Office Theme</vt:lpstr>
      <vt:lpstr>PowerPoint Presentation</vt:lpstr>
      <vt:lpstr>Conferences Presenter Training </vt:lpstr>
      <vt:lpstr>Agenda</vt:lpstr>
      <vt:lpstr>How to schedule your meeting</vt:lpstr>
      <vt:lpstr>Meeting layout</vt:lpstr>
      <vt:lpstr>How can attendees participate?</vt:lpstr>
      <vt:lpstr>Breakout Rooms</vt:lpstr>
      <vt:lpstr>Click on Settings</vt:lpstr>
      <vt:lpstr>How to start breakout rooms</vt:lpstr>
      <vt:lpstr>How to start breakout rooms</vt:lpstr>
      <vt:lpstr>What participants see</vt:lpstr>
      <vt:lpstr>What participants see</vt:lpstr>
      <vt:lpstr>What participants see</vt:lpstr>
      <vt:lpstr>What the presenter sees</vt:lpstr>
      <vt:lpstr>The End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Clea Mahoney</cp:lastModifiedBy>
  <cp:revision>309</cp:revision>
  <cp:lastPrinted>2017-08-16T18:45:00Z</cp:lastPrinted>
  <dcterms:created xsi:type="dcterms:W3CDTF">2017-05-03T21:18:22Z</dcterms:created>
  <dcterms:modified xsi:type="dcterms:W3CDTF">2017-09-15T14:30:34Z</dcterms:modified>
</cp:coreProperties>
</file>