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257" r:id="rId2"/>
    <p:sldId id="293" r:id="rId3"/>
    <p:sldId id="297" r:id="rId4"/>
    <p:sldId id="349" r:id="rId5"/>
    <p:sldId id="298" r:id="rId6"/>
    <p:sldId id="350" r:id="rId7"/>
    <p:sldId id="351" r:id="rId8"/>
    <p:sldId id="369" r:id="rId9"/>
    <p:sldId id="377" r:id="rId10"/>
    <p:sldId id="370" r:id="rId11"/>
    <p:sldId id="330" r:id="rId12"/>
    <p:sldId id="365" r:id="rId13"/>
    <p:sldId id="375" r:id="rId14"/>
    <p:sldId id="308" r:id="rId15"/>
    <p:sldId id="352" r:id="rId16"/>
    <p:sldId id="353" r:id="rId17"/>
    <p:sldId id="371" r:id="rId18"/>
    <p:sldId id="372" r:id="rId19"/>
    <p:sldId id="329" r:id="rId20"/>
    <p:sldId id="348" r:id="rId21"/>
    <p:sldId id="321" r:id="rId22"/>
    <p:sldId id="343" r:id="rId23"/>
    <p:sldId id="373" r:id="rId24"/>
    <p:sldId id="376" r:id="rId25"/>
    <p:sldId id="374" r:id="rId26"/>
    <p:sldId id="379" r:id="rId27"/>
    <p:sldId id="363" r:id="rId28"/>
    <p:sldId id="367" r:id="rId29"/>
    <p:sldId id="368" r:id="rId30"/>
    <p:sldId id="33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1DE3"/>
    <a:srgbClr val="34C34F"/>
    <a:srgbClr val="08CB0C"/>
    <a:srgbClr val="00E908"/>
    <a:srgbClr val="02B050"/>
    <a:srgbClr val="00F300"/>
    <a:srgbClr val="00FF00"/>
    <a:srgbClr val="FF6B00"/>
    <a:srgbClr val="6094C8"/>
    <a:srgbClr val="02B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085"/>
    <p:restoredTop sz="85791" autoAdjust="0"/>
  </p:normalViewPr>
  <p:slideViewPr>
    <p:cSldViewPr snapToObjects="1" showGuides="1">
      <p:cViewPr varScale="1">
        <p:scale>
          <a:sx n="100" d="100"/>
          <a:sy n="100" d="100"/>
        </p:scale>
        <p:origin x="1536" y="78"/>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DC2D0-0A90-454D-9242-28338F02C71E}" type="datetimeFigureOut">
              <a:rPr lang="en-US" smtClean="0"/>
              <a:t>9/15/2017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44FC89-5EF0-784E-809B-FBD8C3D0816C}" type="slidenum">
              <a:rPr lang="en-US" smtClean="0"/>
              <a:t>‹#›</a:t>
            </a:fld>
            <a:endParaRPr lang="en-US" dirty="0"/>
          </a:p>
        </p:txBody>
      </p:sp>
    </p:spTree>
    <p:extLst>
      <p:ext uri="{BB962C8B-B14F-4D97-AF65-F5344CB8AC3E}">
        <p14:creationId xmlns:p14="http://schemas.microsoft.com/office/powerpoint/2010/main" val="121586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44FC89-5EF0-784E-809B-FBD8C3D0816C}" type="slidenum">
              <a:rPr lang="en-US" smtClean="0"/>
              <a:t>1</a:t>
            </a:fld>
            <a:endParaRPr lang="en-US" dirty="0"/>
          </a:p>
        </p:txBody>
      </p:sp>
    </p:spTree>
    <p:extLst>
      <p:ext uri="{BB962C8B-B14F-4D97-AF65-F5344CB8AC3E}">
        <p14:creationId xmlns:p14="http://schemas.microsoft.com/office/powerpoint/2010/main" val="1598363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10</a:t>
            </a:fld>
            <a:endParaRPr lang="en-US" altLang="en-US" sz="1200" dirty="0">
              <a:latin typeface="Calibri" charset="0"/>
            </a:endParaRPr>
          </a:p>
        </p:txBody>
      </p:sp>
    </p:spTree>
    <p:extLst>
      <p:ext uri="{BB962C8B-B14F-4D97-AF65-F5344CB8AC3E}">
        <p14:creationId xmlns:p14="http://schemas.microsoft.com/office/powerpoint/2010/main" val="365671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11</a:t>
            </a:fld>
            <a:endParaRPr lang="en-US" altLang="en-US" sz="1200" dirty="0">
              <a:latin typeface="Calibri" charset="0"/>
            </a:endParaRPr>
          </a:p>
        </p:txBody>
      </p:sp>
    </p:spTree>
    <p:extLst>
      <p:ext uri="{BB962C8B-B14F-4D97-AF65-F5344CB8AC3E}">
        <p14:creationId xmlns:p14="http://schemas.microsoft.com/office/powerpoint/2010/main" val="1117345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tLang="en-US" sz="1100" dirty="0" smtClean="0"/>
          </a:p>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12</a:t>
            </a:fld>
            <a:endParaRPr lang="en-US" altLang="en-US" sz="1200" dirty="0">
              <a:latin typeface="Calibri" charset="0"/>
            </a:endParaRPr>
          </a:p>
        </p:txBody>
      </p:sp>
    </p:spTree>
    <p:extLst>
      <p:ext uri="{BB962C8B-B14F-4D97-AF65-F5344CB8AC3E}">
        <p14:creationId xmlns:p14="http://schemas.microsoft.com/office/powerpoint/2010/main" val="376858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tLang="en-US" sz="1100" dirty="0" smtClean="0"/>
          </a:p>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13</a:t>
            </a:fld>
            <a:endParaRPr lang="en-US" altLang="en-US" sz="1200" dirty="0">
              <a:latin typeface="Calibri" charset="0"/>
            </a:endParaRPr>
          </a:p>
        </p:txBody>
      </p:sp>
    </p:spTree>
    <p:extLst>
      <p:ext uri="{BB962C8B-B14F-4D97-AF65-F5344CB8AC3E}">
        <p14:creationId xmlns:p14="http://schemas.microsoft.com/office/powerpoint/2010/main" val="3439980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14</a:t>
            </a:fld>
            <a:endParaRPr lang="en-US" altLang="en-US" sz="1200" dirty="0">
              <a:latin typeface="Calibri" charset="0"/>
            </a:endParaRPr>
          </a:p>
        </p:txBody>
      </p:sp>
    </p:spTree>
    <p:extLst>
      <p:ext uri="{BB962C8B-B14F-4D97-AF65-F5344CB8AC3E}">
        <p14:creationId xmlns:p14="http://schemas.microsoft.com/office/powerpoint/2010/main" val="1054536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15</a:t>
            </a:fld>
            <a:endParaRPr lang="en-US" altLang="en-US" sz="1200" dirty="0">
              <a:latin typeface="Calibri" charset="0"/>
            </a:endParaRPr>
          </a:p>
        </p:txBody>
      </p:sp>
    </p:spTree>
    <p:extLst>
      <p:ext uri="{BB962C8B-B14F-4D97-AF65-F5344CB8AC3E}">
        <p14:creationId xmlns:p14="http://schemas.microsoft.com/office/powerpoint/2010/main" val="824617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altLang="en-US" dirty="0" smtClean="0">
                <a:ea typeface="ＭＳ Ｐゴシック" charset="-128"/>
              </a:rPr>
              <a:t>In</a:t>
            </a:r>
            <a:r>
              <a:rPr lang="en-US" altLang="en-US" baseline="0" dirty="0" smtClean="0">
                <a:ea typeface="ＭＳ Ｐゴシック" charset="-128"/>
              </a:rPr>
              <a:t> the first step, you test your sound output (make sure sound is coming though your headset speakers).</a:t>
            </a: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16</a:t>
            </a:fld>
            <a:endParaRPr lang="en-US" altLang="en-US" sz="1200" dirty="0">
              <a:latin typeface="Calibri" charset="0"/>
            </a:endParaRPr>
          </a:p>
        </p:txBody>
      </p:sp>
    </p:spTree>
    <p:extLst>
      <p:ext uri="{BB962C8B-B14F-4D97-AF65-F5344CB8AC3E}">
        <p14:creationId xmlns:p14="http://schemas.microsoft.com/office/powerpoint/2010/main" val="84861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altLang="en-US" dirty="0" smtClean="0">
                <a:ea typeface="ＭＳ Ｐゴシック" charset="-128"/>
              </a:rPr>
              <a:t>In</a:t>
            </a:r>
            <a:r>
              <a:rPr lang="en-US" altLang="en-US" baseline="0" dirty="0" smtClean="0">
                <a:ea typeface="ＭＳ Ｐゴシック" charset="-128"/>
              </a:rPr>
              <a:t> the first step, you test your sound output (make sure sound is coming though your headset speakers).</a:t>
            </a: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17</a:t>
            </a:fld>
            <a:endParaRPr lang="en-US" altLang="en-US" sz="1200" dirty="0">
              <a:latin typeface="Calibri" charset="0"/>
            </a:endParaRPr>
          </a:p>
        </p:txBody>
      </p:sp>
    </p:spTree>
    <p:extLst>
      <p:ext uri="{BB962C8B-B14F-4D97-AF65-F5344CB8AC3E}">
        <p14:creationId xmlns:p14="http://schemas.microsoft.com/office/powerpoint/2010/main" val="1857975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18</a:t>
            </a:fld>
            <a:endParaRPr lang="en-US" altLang="en-US" sz="1200" dirty="0">
              <a:latin typeface="Calibri" charset="0"/>
            </a:endParaRPr>
          </a:p>
        </p:txBody>
      </p:sp>
    </p:spTree>
    <p:extLst>
      <p:ext uri="{BB962C8B-B14F-4D97-AF65-F5344CB8AC3E}">
        <p14:creationId xmlns:p14="http://schemas.microsoft.com/office/powerpoint/2010/main" val="2732315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19</a:t>
            </a:fld>
            <a:endParaRPr lang="en-US" altLang="en-US" sz="1200" dirty="0">
              <a:latin typeface="Calibri" charset="0"/>
            </a:endParaRPr>
          </a:p>
        </p:txBody>
      </p:sp>
    </p:spTree>
    <p:extLst>
      <p:ext uri="{BB962C8B-B14F-4D97-AF65-F5344CB8AC3E}">
        <p14:creationId xmlns:p14="http://schemas.microsoft.com/office/powerpoint/2010/main" val="696399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2</a:t>
            </a:fld>
            <a:endParaRPr lang="en-US" altLang="en-US" sz="1200" dirty="0">
              <a:latin typeface="Calibri" charset="0"/>
            </a:endParaRPr>
          </a:p>
        </p:txBody>
      </p:sp>
    </p:spTree>
    <p:extLst>
      <p:ext uri="{BB962C8B-B14F-4D97-AF65-F5344CB8AC3E}">
        <p14:creationId xmlns:p14="http://schemas.microsoft.com/office/powerpoint/2010/main" val="1572066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ea typeface="ＭＳ Ｐゴシック" charset="-128"/>
              </a:rPr>
              <a:t>As a meeting Host,</a:t>
            </a:r>
            <a:r>
              <a:rPr lang="en-US" altLang="en-US" b="1" baseline="0" dirty="0" smtClean="0">
                <a:ea typeface="ＭＳ Ｐゴシック" charset="-128"/>
              </a:rPr>
              <a:t> you have control over all aspects of the Adobe Connect meeting room.</a:t>
            </a:r>
            <a:endParaRPr lang="en-US" altLang="en-US" b="1" dirty="0" smtClean="0">
              <a:ea typeface="ＭＳ Ｐゴシック" charset="-128"/>
            </a:endParaRPr>
          </a:p>
          <a:p>
            <a:pPr eaLnBrk="1" hangingPunct="1"/>
            <a:endParaRPr lang="en-US" altLang="en-US" sz="1200" b="1" dirty="0" smtClean="0">
              <a:ea typeface="ＭＳ Ｐゴシック" charset="-128"/>
            </a:endParaRPr>
          </a:p>
          <a:p>
            <a:pPr eaLnBrk="1" hangingPunct="1"/>
            <a:r>
              <a:rPr lang="en-US" altLang="en-US" sz="1200" b="1" dirty="0" smtClean="0">
                <a:ea typeface="ＭＳ Ｐゴシック" charset="-128"/>
              </a:rPr>
              <a:t>Hosts</a:t>
            </a:r>
            <a:r>
              <a:rPr lang="en-US" altLang="en-US" sz="1200" dirty="0" smtClean="0">
                <a:ea typeface="ＭＳ Ｐゴシック" charset="-128"/>
              </a:rPr>
              <a:t> can set up a meeting, add/share content, create polls, and add or edit layouts in a meeting room. They can promote other participants to the role of meeting room host or presenter, or give enhanced permissions to a participant without promoting the participant. They can also start and stop recording within a meeting room. Hosts are able to create and manage small group breakout rooms within a meeting. They can also perform all the tasks that a presenter or participant can.</a:t>
            </a:r>
          </a:p>
          <a:p>
            <a:pPr eaLnBrk="1" hangingPunct="1"/>
            <a:endParaRPr lang="en-US" altLang="en-US" sz="1200" dirty="0" smtClean="0">
              <a:ea typeface="ＭＳ Ｐゴシック" charset="-128"/>
            </a:endParaRPr>
          </a:p>
          <a:p>
            <a:pPr eaLnBrk="1" hangingPunct="1"/>
            <a:r>
              <a:rPr lang="en-US" altLang="en-US" sz="1200" b="1" dirty="0" smtClean="0">
                <a:ea typeface="ＭＳ Ｐゴシック" charset="-128"/>
              </a:rPr>
              <a:t>Presenters</a:t>
            </a:r>
            <a:r>
              <a:rPr lang="en-US" altLang="en-US" sz="1200" dirty="0" smtClean="0">
                <a:ea typeface="ＭＳ Ｐゴシック" charset="-128"/>
              </a:rPr>
              <a:t> cannot edit layouts or move pods, but they are able to share content already loaded into the meeting room from the library and share content from their computer. They can share their screen with all attendees, chat, and broadcast live audio and video.</a:t>
            </a:r>
            <a:br>
              <a:rPr lang="en-US" altLang="en-US" sz="1200" dirty="0" smtClean="0">
                <a:ea typeface="ＭＳ Ｐゴシック" charset="-128"/>
              </a:rPr>
            </a:br>
            <a:endParaRPr lang="en-US" altLang="en-US" sz="1200" dirty="0" smtClean="0">
              <a:ea typeface="ＭＳ Ｐゴシック" charset="-128"/>
            </a:endParaRPr>
          </a:p>
          <a:p>
            <a:pPr eaLnBrk="1" hangingPunct="1"/>
            <a:r>
              <a:rPr lang="en-US" altLang="en-US" sz="1200" b="1" dirty="0" smtClean="0">
                <a:ea typeface="ＭＳ Ｐゴシック" charset="-128"/>
              </a:rPr>
              <a:t>Participants </a:t>
            </a:r>
            <a:r>
              <a:rPr lang="en-US" altLang="en-US" sz="1200" dirty="0" smtClean="0">
                <a:ea typeface="ＭＳ Ｐゴシック" charset="-128"/>
              </a:rPr>
              <a:t>can view the content that the presenter is sharing, hear and see the presenter</a:t>
            </a:r>
            <a:r>
              <a:rPr lang="ja-JP" altLang="en-US" sz="1200" dirty="0" smtClean="0">
                <a:ea typeface="ＭＳ Ｐゴシック" charset="-128"/>
              </a:rPr>
              <a:t>’</a:t>
            </a:r>
            <a:r>
              <a:rPr lang="en-US" altLang="ja-JP" sz="1200" dirty="0" smtClean="0">
                <a:ea typeface="ＭＳ Ｐゴシック" charset="-128"/>
              </a:rPr>
              <a:t>s audio and video broadcast, and use text chat.</a:t>
            </a:r>
            <a:endParaRPr lang="en-US" altLang="ja-JP" sz="1100" b="1" dirty="0" smtClean="0">
              <a:ea typeface="ＭＳ Ｐゴシック" charset="-128"/>
            </a:endParaRPr>
          </a:p>
          <a:p>
            <a:pPr eaLnBrk="1" hangingPunct="1">
              <a:buFont typeface="Arial" charset="0"/>
              <a:buNone/>
            </a:pPr>
            <a:endParaRPr lang="en-US" altLang="en-US" sz="1100" b="1" dirty="0" smtClean="0">
              <a:ea typeface="ＭＳ Ｐゴシック" charset="-128"/>
            </a:endParaRPr>
          </a:p>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20</a:t>
            </a:fld>
            <a:endParaRPr lang="en-US" altLang="en-US" sz="1200" dirty="0">
              <a:latin typeface="Calibri" charset="0"/>
            </a:endParaRPr>
          </a:p>
        </p:txBody>
      </p:sp>
    </p:spTree>
    <p:extLst>
      <p:ext uri="{BB962C8B-B14F-4D97-AF65-F5344CB8AC3E}">
        <p14:creationId xmlns:p14="http://schemas.microsoft.com/office/powerpoint/2010/main" val="36458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21</a:t>
            </a:fld>
            <a:endParaRPr lang="en-US" altLang="en-US" sz="1200" dirty="0">
              <a:latin typeface="Calibri" charset="0"/>
            </a:endParaRPr>
          </a:p>
        </p:txBody>
      </p:sp>
    </p:spTree>
    <p:extLst>
      <p:ext uri="{BB962C8B-B14F-4D97-AF65-F5344CB8AC3E}">
        <p14:creationId xmlns:p14="http://schemas.microsoft.com/office/powerpoint/2010/main" val="1321896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22</a:t>
            </a:fld>
            <a:endParaRPr lang="en-US" altLang="en-US" sz="1200" dirty="0">
              <a:latin typeface="Calibri" charset="0"/>
            </a:endParaRPr>
          </a:p>
        </p:txBody>
      </p:sp>
    </p:spTree>
    <p:extLst>
      <p:ext uri="{BB962C8B-B14F-4D97-AF65-F5344CB8AC3E}">
        <p14:creationId xmlns:p14="http://schemas.microsoft.com/office/powerpoint/2010/main" val="314568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23</a:t>
            </a:fld>
            <a:endParaRPr lang="en-US" altLang="en-US" sz="1200" dirty="0">
              <a:latin typeface="Calibri" charset="0"/>
            </a:endParaRPr>
          </a:p>
        </p:txBody>
      </p:sp>
    </p:spTree>
    <p:extLst>
      <p:ext uri="{BB962C8B-B14F-4D97-AF65-F5344CB8AC3E}">
        <p14:creationId xmlns:p14="http://schemas.microsoft.com/office/powerpoint/2010/main" val="922440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24</a:t>
            </a:fld>
            <a:endParaRPr lang="en-US" altLang="en-US" sz="1200" dirty="0">
              <a:latin typeface="Calibri" charset="0"/>
            </a:endParaRPr>
          </a:p>
        </p:txBody>
      </p:sp>
    </p:spTree>
    <p:extLst>
      <p:ext uri="{BB962C8B-B14F-4D97-AF65-F5344CB8AC3E}">
        <p14:creationId xmlns:p14="http://schemas.microsoft.com/office/powerpoint/2010/main" val="3667529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25</a:t>
            </a:fld>
            <a:endParaRPr lang="en-US" altLang="en-US" sz="1200" dirty="0">
              <a:latin typeface="Calibri" charset="0"/>
            </a:endParaRPr>
          </a:p>
        </p:txBody>
      </p:sp>
    </p:spTree>
    <p:extLst>
      <p:ext uri="{BB962C8B-B14F-4D97-AF65-F5344CB8AC3E}">
        <p14:creationId xmlns:p14="http://schemas.microsoft.com/office/powerpoint/2010/main" val="961865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26</a:t>
            </a:fld>
            <a:endParaRPr lang="en-US" altLang="en-US" sz="1200" dirty="0">
              <a:latin typeface="Calibri" charset="0"/>
            </a:endParaRPr>
          </a:p>
        </p:txBody>
      </p:sp>
    </p:spTree>
    <p:extLst>
      <p:ext uri="{BB962C8B-B14F-4D97-AF65-F5344CB8AC3E}">
        <p14:creationId xmlns:p14="http://schemas.microsoft.com/office/powerpoint/2010/main" val="2418405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27</a:t>
            </a:fld>
            <a:endParaRPr lang="en-US" altLang="en-US" sz="1200" dirty="0">
              <a:latin typeface="Calibri" charset="0"/>
            </a:endParaRPr>
          </a:p>
        </p:txBody>
      </p:sp>
    </p:spTree>
    <p:extLst>
      <p:ext uri="{BB962C8B-B14F-4D97-AF65-F5344CB8AC3E}">
        <p14:creationId xmlns:p14="http://schemas.microsoft.com/office/powerpoint/2010/main" val="1358783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28</a:t>
            </a:fld>
            <a:endParaRPr lang="en-US" altLang="en-US" sz="1200" dirty="0">
              <a:latin typeface="Calibri" charset="0"/>
            </a:endParaRPr>
          </a:p>
        </p:txBody>
      </p:sp>
    </p:spTree>
    <p:extLst>
      <p:ext uri="{BB962C8B-B14F-4D97-AF65-F5344CB8AC3E}">
        <p14:creationId xmlns:p14="http://schemas.microsoft.com/office/powerpoint/2010/main" val="1581560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29</a:t>
            </a:fld>
            <a:endParaRPr lang="en-US" altLang="en-US" sz="1200" dirty="0">
              <a:latin typeface="Calibri" charset="0"/>
            </a:endParaRPr>
          </a:p>
        </p:txBody>
      </p:sp>
    </p:spTree>
    <p:extLst>
      <p:ext uri="{BB962C8B-B14F-4D97-AF65-F5344CB8AC3E}">
        <p14:creationId xmlns:p14="http://schemas.microsoft.com/office/powerpoint/2010/main" val="3142126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3</a:t>
            </a:fld>
            <a:endParaRPr lang="en-US" altLang="en-US" sz="1200" dirty="0">
              <a:latin typeface="Calibri" charset="0"/>
            </a:endParaRPr>
          </a:p>
        </p:txBody>
      </p:sp>
    </p:spTree>
    <p:extLst>
      <p:ext uri="{BB962C8B-B14F-4D97-AF65-F5344CB8AC3E}">
        <p14:creationId xmlns:p14="http://schemas.microsoft.com/office/powerpoint/2010/main" val="19025742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30</a:t>
            </a:fld>
            <a:endParaRPr lang="en-US" altLang="en-US" sz="1200" dirty="0">
              <a:latin typeface="Calibri" charset="0"/>
            </a:endParaRPr>
          </a:p>
        </p:txBody>
      </p:sp>
    </p:spTree>
    <p:extLst>
      <p:ext uri="{BB962C8B-B14F-4D97-AF65-F5344CB8AC3E}">
        <p14:creationId xmlns:p14="http://schemas.microsoft.com/office/powerpoint/2010/main" val="993454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baseline="0" dirty="0" smtClean="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4</a:t>
            </a:fld>
            <a:endParaRPr lang="en-US" altLang="en-US" sz="1200" dirty="0">
              <a:latin typeface="Calibri" charset="0"/>
            </a:endParaRPr>
          </a:p>
        </p:txBody>
      </p:sp>
    </p:spTree>
    <p:extLst>
      <p:ext uri="{BB962C8B-B14F-4D97-AF65-F5344CB8AC3E}">
        <p14:creationId xmlns:p14="http://schemas.microsoft.com/office/powerpoint/2010/main" val="1070850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5</a:t>
            </a:fld>
            <a:endParaRPr lang="en-US" altLang="en-US" sz="1200" dirty="0">
              <a:latin typeface="Calibri" charset="0"/>
            </a:endParaRPr>
          </a:p>
        </p:txBody>
      </p:sp>
    </p:spTree>
    <p:extLst>
      <p:ext uri="{BB962C8B-B14F-4D97-AF65-F5344CB8AC3E}">
        <p14:creationId xmlns:p14="http://schemas.microsoft.com/office/powerpoint/2010/main" val="496262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6</a:t>
            </a:fld>
            <a:endParaRPr lang="en-US" altLang="en-US" sz="1200" dirty="0">
              <a:latin typeface="Calibri" charset="0"/>
            </a:endParaRPr>
          </a:p>
        </p:txBody>
      </p:sp>
    </p:spTree>
    <p:extLst>
      <p:ext uri="{BB962C8B-B14F-4D97-AF65-F5344CB8AC3E}">
        <p14:creationId xmlns:p14="http://schemas.microsoft.com/office/powerpoint/2010/main" val="369438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7</a:t>
            </a:fld>
            <a:endParaRPr lang="en-US" altLang="en-US" sz="1200" dirty="0">
              <a:latin typeface="Calibri" charset="0"/>
            </a:endParaRPr>
          </a:p>
        </p:txBody>
      </p:sp>
    </p:spTree>
    <p:extLst>
      <p:ext uri="{BB962C8B-B14F-4D97-AF65-F5344CB8AC3E}">
        <p14:creationId xmlns:p14="http://schemas.microsoft.com/office/powerpoint/2010/main" val="1286380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8</a:t>
            </a:fld>
            <a:endParaRPr lang="en-US" altLang="en-US" sz="1200" dirty="0">
              <a:latin typeface="Calibri" charset="0"/>
            </a:endParaRPr>
          </a:p>
        </p:txBody>
      </p:sp>
    </p:spTree>
    <p:extLst>
      <p:ext uri="{BB962C8B-B14F-4D97-AF65-F5344CB8AC3E}">
        <p14:creationId xmlns:p14="http://schemas.microsoft.com/office/powerpoint/2010/main" val="2361765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BA0E7D3-22BA-7A4A-8207-DFBC83C3897D}" type="slidenum">
              <a:rPr lang="en-US" altLang="en-US" sz="1200">
                <a:latin typeface="Calibri" charset="0"/>
              </a:rPr>
              <a:pPr/>
              <a:t>9</a:t>
            </a:fld>
            <a:endParaRPr lang="en-US" altLang="en-US" sz="1200" dirty="0">
              <a:latin typeface="Calibri" charset="0"/>
            </a:endParaRPr>
          </a:p>
        </p:txBody>
      </p:sp>
    </p:spTree>
    <p:extLst>
      <p:ext uri="{BB962C8B-B14F-4D97-AF65-F5344CB8AC3E}">
        <p14:creationId xmlns:p14="http://schemas.microsoft.com/office/powerpoint/2010/main" val="4030015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4C40AA-CEEA-2D4A-9FB0-B8DF9E4CC5B4}" type="datetimeFigureOut">
              <a:rPr lang="en-US" smtClean="0"/>
              <a:t>9/15/2017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E33454-AFB7-1744-86B9-9B5D3570C013}" type="slidenum">
              <a:rPr lang="en-US" smtClean="0"/>
              <a:t>‹#›</a:t>
            </a:fld>
            <a:endParaRPr lang="en-US" dirty="0"/>
          </a:p>
        </p:txBody>
      </p:sp>
    </p:spTree>
    <p:extLst>
      <p:ext uri="{BB962C8B-B14F-4D97-AF65-F5344CB8AC3E}">
        <p14:creationId xmlns:p14="http://schemas.microsoft.com/office/powerpoint/2010/main" val="1595850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4C40AA-CEEA-2D4A-9FB0-B8DF9E4CC5B4}" type="datetimeFigureOut">
              <a:rPr lang="en-US" smtClean="0"/>
              <a:t>9/15/2017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E33454-AFB7-1744-86B9-9B5D3570C013}" type="slidenum">
              <a:rPr lang="en-US" smtClean="0"/>
              <a:t>‹#›</a:t>
            </a:fld>
            <a:endParaRPr lang="en-US" dirty="0"/>
          </a:p>
        </p:txBody>
      </p:sp>
    </p:spTree>
    <p:extLst>
      <p:ext uri="{BB962C8B-B14F-4D97-AF65-F5344CB8AC3E}">
        <p14:creationId xmlns:p14="http://schemas.microsoft.com/office/powerpoint/2010/main" val="895063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4C40AA-CEEA-2D4A-9FB0-B8DF9E4CC5B4}" type="datetimeFigureOut">
              <a:rPr lang="en-US" smtClean="0"/>
              <a:t>9/15/2017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E33454-AFB7-1744-86B9-9B5D3570C013}" type="slidenum">
              <a:rPr lang="en-US" smtClean="0"/>
              <a:t>‹#›</a:t>
            </a:fld>
            <a:endParaRPr lang="en-US" dirty="0"/>
          </a:p>
        </p:txBody>
      </p:sp>
    </p:spTree>
    <p:extLst>
      <p:ext uri="{BB962C8B-B14F-4D97-AF65-F5344CB8AC3E}">
        <p14:creationId xmlns:p14="http://schemas.microsoft.com/office/powerpoint/2010/main" val="207078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4C40AA-CEEA-2D4A-9FB0-B8DF9E4CC5B4}" type="datetimeFigureOut">
              <a:rPr lang="en-US" smtClean="0"/>
              <a:t>9/15/2017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E33454-AFB7-1744-86B9-9B5D3570C013}" type="slidenum">
              <a:rPr lang="en-US" smtClean="0"/>
              <a:t>‹#›</a:t>
            </a:fld>
            <a:endParaRPr lang="en-US" dirty="0"/>
          </a:p>
        </p:txBody>
      </p:sp>
    </p:spTree>
    <p:extLst>
      <p:ext uri="{BB962C8B-B14F-4D97-AF65-F5344CB8AC3E}">
        <p14:creationId xmlns:p14="http://schemas.microsoft.com/office/powerpoint/2010/main" val="154386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4C40AA-CEEA-2D4A-9FB0-B8DF9E4CC5B4}" type="datetimeFigureOut">
              <a:rPr lang="en-US" smtClean="0"/>
              <a:t>9/15/2017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E33454-AFB7-1744-86B9-9B5D3570C013}" type="slidenum">
              <a:rPr lang="en-US" smtClean="0"/>
              <a:t>‹#›</a:t>
            </a:fld>
            <a:endParaRPr lang="en-US" dirty="0"/>
          </a:p>
        </p:txBody>
      </p:sp>
    </p:spTree>
    <p:extLst>
      <p:ext uri="{BB962C8B-B14F-4D97-AF65-F5344CB8AC3E}">
        <p14:creationId xmlns:p14="http://schemas.microsoft.com/office/powerpoint/2010/main" val="188798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4C40AA-CEEA-2D4A-9FB0-B8DF9E4CC5B4}" type="datetimeFigureOut">
              <a:rPr lang="en-US" smtClean="0"/>
              <a:t>9/15/2017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E33454-AFB7-1744-86B9-9B5D3570C013}" type="slidenum">
              <a:rPr lang="en-US" smtClean="0"/>
              <a:t>‹#›</a:t>
            </a:fld>
            <a:endParaRPr lang="en-US" dirty="0"/>
          </a:p>
        </p:txBody>
      </p:sp>
    </p:spTree>
    <p:extLst>
      <p:ext uri="{BB962C8B-B14F-4D97-AF65-F5344CB8AC3E}">
        <p14:creationId xmlns:p14="http://schemas.microsoft.com/office/powerpoint/2010/main" val="156485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4C40AA-CEEA-2D4A-9FB0-B8DF9E4CC5B4}" type="datetimeFigureOut">
              <a:rPr lang="en-US" smtClean="0"/>
              <a:t>9/15/2017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E33454-AFB7-1744-86B9-9B5D3570C013}" type="slidenum">
              <a:rPr lang="en-US" smtClean="0"/>
              <a:t>‹#›</a:t>
            </a:fld>
            <a:endParaRPr lang="en-US" dirty="0"/>
          </a:p>
        </p:txBody>
      </p:sp>
    </p:spTree>
    <p:extLst>
      <p:ext uri="{BB962C8B-B14F-4D97-AF65-F5344CB8AC3E}">
        <p14:creationId xmlns:p14="http://schemas.microsoft.com/office/powerpoint/2010/main" val="1524957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4C40AA-CEEA-2D4A-9FB0-B8DF9E4CC5B4}" type="datetimeFigureOut">
              <a:rPr lang="en-US" smtClean="0"/>
              <a:t>9/15/2017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E33454-AFB7-1744-86B9-9B5D3570C013}" type="slidenum">
              <a:rPr lang="en-US" smtClean="0"/>
              <a:t>‹#›</a:t>
            </a:fld>
            <a:endParaRPr lang="en-US" dirty="0"/>
          </a:p>
        </p:txBody>
      </p:sp>
    </p:spTree>
    <p:extLst>
      <p:ext uri="{BB962C8B-B14F-4D97-AF65-F5344CB8AC3E}">
        <p14:creationId xmlns:p14="http://schemas.microsoft.com/office/powerpoint/2010/main" val="188776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C40AA-CEEA-2D4A-9FB0-B8DF9E4CC5B4}" type="datetimeFigureOut">
              <a:rPr lang="en-US" smtClean="0"/>
              <a:t>9/15/2017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E33454-AFB7-1744-86B9-9B5D3570C013}" type="slidenum">
              <a:rPr lang="en-US" smtClean="0"/>
              <a:t>‹#›</a:t>
            </a:fld>
            <a:endParaRPr lang="en-US" dirty="0"/>
          </a:p>
        </p:txBody>
      </p:sp>
    </p:spTree>
    <p:extLst>
      <p:ext uri="{BB962C8B-B14F-4D97-AF65-F5344CB8AC3E}">
        <p14:creationId xmlns:p14="http://schemas.microsoft.com/office/powerpoint/2010/main" val="771761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4C40AA-CEEA-2D4A-9FB0-B8DF9E4CC5B4}" type="datetimeFigureOut">
              <a:rPr lang="en-US" smtClean="0"/>
              <a:t>9/15/2017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E33454-AFB7-1744-86B9-9B5D3570C013}" type="slidenum">
              <a:rPr lang="en-US" smtClean="0"/>
              <a:t>‹#›</a:t>
            </a:fld>
            <a:endParaRPr lang="en-US" dirty="0"/>
          </a:p>
        </p:txBody>
      </p:sp>
    </p:spTree>
    <p:extLst>
      <p:ext uri="{BB962C8B-B14F-4D97-AF65-F5344CB8AC3E}">
        <p14:creationId xmlns:p14="http://schemas.microsoft.com/office/powerpoint/2010/main" val="192958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4C40AA-CEEA-2D4A-9FB0-B8DF9E4CC5B4}" type="datetimeFigureOut">
              <a:rPr lang="en-US" smtClean="0"/>
              <a:t>9/15/2017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E33454-AFB7-1744-86B9-9B5D3570C013}" type="slidenum">
              <a:rPr lang="en-US" smtClean="0"/>
              <a:t>‹#›</a:t>
            </a:fld>
            <a:endParaRPr lang="en-US" dirty="0"/>
          </a:p>
        </p:txBody>
      </p:sp>
    </p:spTree>
    <p:extLst>
      <p:ext uri="{BB962C8B-B14F-4D97-AF65-F5344CB8AC3E}">
        <p14:creationId xmlns:p14="http://schemas.microsoft.com/office/powerpoint/2010/main" val="345807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4C40AA-CEEA-2D4A-9FB0-B8DF9E4CC5B4}" type="datetimeFigureOut">
              <a:rPr lang="en-US" smtClean="0"/>
              <a:t>9/15/2017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33454-AFB7-1744-86B9-9B5D3570C013}" type="slidenum">
              <a:rPr lang="en-US" smtClean="0"/>
              <a:t>‹#›</a:t>
            </a:fld>
            <a:endParaRPr lang="en-US" dirty="0"/>
          </a:p>
        </p:txBody>
      </p:sp>
    </p:spTree>
    <p:extLst>
      <p:ext uri="{BB962C8B-B14F-4D97-AF65-F5344CB8AC3E}">
        <p14:creationId xmlns:p14="http://schemas.microsoft.com/office/powerpoint/2010/main" val="4070524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8.JPG"/><Relationship Id="rId5" Type="http://schemas.microsoft.com/office/2007/relationships/hdphoto" Target="../media/hdphoto1.wdp"/><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bigbluebutton.org/videos/" TargetMode="External"/><Relationship Id="rId7" Type="http://schemas.openxmlformats.org/officeDocument/2006/relationships/hyperlink" Target="https://community.canvaslms.com/docs/DOC-4121#jive_content_id_Conferences"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community.canvaslms.com/docs/DOC-4131#jive_content_id_Conferences" TargetMode="External"/><Relationship Id="rId5" Type="http://schemas.openxmlformats.org/officeDocument/2006/relationships/image" Target="../media/image30.jpeg"/><Relationship Id="rId4" Type="http://schemas.openxmlformats.org/officeDocument/2006/relationships/hyperlink" Target="https://cusps.zendesk.com/hc/en-us/requests/new"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tiff"/><Relationship Id="rId5" Type="http://schemas.openxmlformats.org/officeDocument/2006/relationships/image" Target="../media/image7.jpeg"/><Relationship Id="rId4" Type="http://schemas.openxmlformats.org/officeDocument/2006/relationships/image" Target="../media/image6.tiff"/><Relationship Id="rId9" Type="http://schemas.openxmlformats.org/officeDocument/2006/relationships/image" Target="../media/image11.tif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hyperlink" Target="https://community.canvaslms.com/docs/DOC-1028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descr="columbia-logo-on-blue-PP-slide.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00765"/>
            <a:ext cx="9144000" cy="3855563"/>
          </a:xfrm>
          <a:prstGeom prst="rect">
            <a:avLst/>
          </a:prstGeom>
        </p:spPr>
      </p:pic>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3200" b="1" dirty="0" smtClean="0">
                <a:solidFill>
                  <a:schemeClr val="bg1"/>
                </a:solidFill>
              </a:rPr>
              <a:t>Click Start to Begin the Meeting</a:t>
            </a:r>
            <a:endParaRPr lang="en-US" altLang="en-US" sz="3200" b="1" dirty="0">
              <a:solidFill>
                <a:schemeClr val="bg1"/>
              </a:solidFill>
              <a:ea typeface="Calibri" charset="0"/>
              <a:cs typeface="Calibri" charset="0"/>
            </a:endParaRP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ame 15"/>
          <p:cNvSpPr/>
          <p:nvPr/>
        </p:nvSpPr>
        <p:spPr>
          <a:xfrm>
            <a:off x="7620000" y="3546440"/>
            <a:ext cx="1219199" cy="456095"/>
          </a:xfrm>
          <a:prstGeom prst="frame">
            <a:avLst>
              <a:gd name="adj1" fmla="val 19769"/>
            </a:avLst>
          </a:prstGeom>
          <a:solidFill>
            <a:srgbClr val="39E45D"/>
          </a:solidFill>
          <a:ln w="25400" cap="rnd">
            <a:solidFill>
              <a:srgbClr val="002060">
                <a:alpha val="25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17" name="Right Arrow 16"/>
          <p:cNvSpPr/>
          <p:nvPr/>
        </p:nvSpPr>
        <p:spPr>
          <a:xfrm rot="1152260">
            <a:off x="2582766" y="2726667"/>
            <a:ext cx="5127706" cy="317403"/>
          </a:xfrm>
          <a:prstGeom prst="rightArrow">
            <a:avLst/>
          </a:prstGeom>
          <a:solidFill>
            <a:srgbClr val="37DA59"/>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990600" y="1742704"/>
            <a:ext cx="2310509" cy="771896"/>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b="1" dirty="0" smtClean="0">
                <a:solidFill>
                  <a:srgbClr val="00B0F0"/>
                </a:solidFill>
                <a:latin typeface="Arial" charset="0"/>
                <a:ea typeface="Arial" charset="0"/>
                <a:cs typeface="Arial" charset="0"/>
              </a:rPr>
              <a:t>Click </a:t>
            </a:r>
            <a:r>
              <a:rPr lang="en-US" altLang="en-US" sz="1600" b="1" dirty="0" smtClean="0">
                <a:solidFill>
                  <a:srgbClr val="00B0F0"/>
                </a:solidFill>
                <a:latin typeface="Arial" charset="0"/>
                <a:ea typeface="Arial" charset="0"/>
                <a:cs typeface="Arial" charset="0"/>
              </a:rPr>
              <a:t>Start to begin or gear icon to edit</a:t>
            </a:r>
            <a:endParaRPr lang="en-US" sz="1600" b="1" dirty="0">
              <a:solidFill>
                <a:srgbClr val="00B0F0"/>
              </a:solidFill>
              <a:latin typeface="Arial" charset="0"/>
              <a:ea typeface="Arial" charset="0"/>
              <a:cs typeface="Arial" charset="0"/>
            </a:endParaRPr>
          </a:p>
        </p:txBody>
      </p:sp>
    </p:spTree>
    <p:extLst>
      <p:ext uri="{BB962C8B-B14F-4D97-AF65-F5344CB8AC3E}">
        <p14:creationId xmlns:p14="http://schemas.microsoft.com/office/powerpoint/2010/main" val="394842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24000"/>
          </a:schemeClr>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smtClean="0">
                <a:solidFill>
                  <a:schemeClr val="bg1"/>
                </a:solidFill>
                <a:ea typeface="Calibri" charset="0"/>
                <a:cs typeface="Calibri" charset="0"/>
              </a:rPr>
              <a:t>Meeting </a:t>
            </a:r>
            <a:r>
              <a:rPr lang="en-US" altLang="en-US" sz="4400" b="1" dirty="0" smtClean="0">
                <a:solidFill>
                  <a:schemeClr val="bg1"/>
                </a:solidFill>
                <a:ea typeface="Calibri" charset="0"/>
                <a:cs typeface="Calibri" charset="0"/>
              </a:rPr>
              <a:t>Layout</a:t>
            </a:r>
            <a:endParaRPr lang="en-US" altLang="en-US" sz="4400" b="1" dirty="0">
              <a:solidFill>
                <a:schemeClr val="bg1"/>
              </a:solidFill>
              <a:ea typeface="Calibri" charset="0"/>
              <a:cs typeface="Calibri" charset="0"/>
            </a:endParaRP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a:off x="3256698" y="3120910"/>
            <a:ext cx="1859973" cy="715415"/>
          </a:xfrm>
          <a:prstGeom prst="rightArrow">
            <a:avLst/>
          </a:prstGeom>
          <a:gradFill>
            <a:gsLst>
              <a:gs pos="69000">
                <a:srgbClr val="BAE6D9"/>
              </a:gs>
              <a:gs pos="28000">
                <a:srgbClr val="BAE5D8"/>
              </a:gs>
              <a:gs pos="54000">
                <a:srgbClr val="ECECEC">
                  <a:lumMod val="92000"/>
                  <a:lumOff val="8000"/>
                </a:srgbClr>
              </a:gs>
              <a:gs pos="46000">
                <a:srgbClr val="ECECEC"/>
              </a:gs>
              <a:gs pos="0">
                <a:srgbClr val="5B9BD5"/>
              </a:gs>
              <a:gs pos="100000">
                <a:srgbClr val="5B9BD5"/>
              </a:gs>
            </a:gsLst>
            <a:lin ang="0" scaled="0"/>
          </a:gradFill>
          <a:ln w="25400" cap="rnd">
            <a:solidFill>
              <a:srgbClr val="0070C0">
                <a:alpha val="23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191" y="2392012"/>
            <a:ext cx="2143125" cy="21431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2805377"/>
            <a:ext cx="2971800" cy="1610992"/>
          </a:xfrm>
          <a:prstGeom prst="rect">
            <a:avLst/>
          </a:prstGeom>
        </p:spPr>
      </p:pic>
    </p:spTree>
    <p:extLst>
      <p:ext uri="{BB962C8B-B14F-4D97-AF65-F5344CB8AC3E}">
        <p14:creationId xmlns:p14="http://schemas.microsoft.com/office/powerpoint/2010/main" val="546041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smtClean="0">
                <a:solidFill>
                  <a:schemeClr val="bg1"/>
                </a:solidFill>
                <a:ea typeface="Calibri" charset="0"/>
                <a:cs typeface="Calibri" charset="0"/>
              </a:rPr>
              <a:t>Meeting Layout</a:t>
            </a:r>
            <a:endParaRPr lang="en-US" altLang="en-US" sz="4400" b="1" dirty="0">
              <a:solidFill>
                <a:schemeClr val="bg1"/>
              </a:solidFill>
              <a:ea typeface="Calibri" charset="0"/>
              <a:cs typeface="Calibri" charset="0"/>
            </a:endParaRP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928780" y="4572000"/>
            <a:ext cx="1285188" cy="918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smtClean="0"/>
              <a:t>Webcams</a:t>
            </a:r>
            <a:endParaRPr lang="en-US" dirty="0"/>
          </a:p>
        </p:txBody>
      </p:sp>
      <p:sp>
        <p:nvSpPr>
          <p:cNvPr id="10" name="Rectangle 9"/>
          <p:cNvSpPr/>
          <p:nvPr/>
        </p:nvSpPr>
        <p:spPr>
          <a:xfrm>
            <a:off x="928780" y="2114895"/>
            <a:ext cx="1295400" cy="2355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smtClean="0"/>
              <a:t>Users</a:t>
            </a:r>
            <a:endParaRPr lang="en-US" dirty="0"/>
          </a:p>
        </p:txBody>
      </p:sp>
      <p:sp>
        <p:nvSpPr>
          <p:cNvPr id="12" name="Rectangle 11"/>
          <p:cNvSpPr/>
          <p:nvPr/>
        </p:nvSpPr>
        <p:spPr>
          <a:xfrm>
            <a:off x="2297113" y="2114895"/>
            <a:ext cx="4103687" cy="3375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smtClean="0"/>
              <a:t>Presentation</a:t>
            </a:r>
            <a:endParaRPr lang="en-US" dirty="0"/>
          </a:p>
        </p:txBody>
      </p:sp>
      <p:sp>
        <p:nvSpPr>
          <p:cNvPr id="13" name="Rectangle 12"/>
          <p:cNvSpPr/>
          <p:nvPr/>
        </p:nvSpPr>
        <p:spPr>
          <a:xfrm>
            <a:off x="6473733" y="2114895"/>
            <a:ext cx="1755867" cy="3375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Chat</a:t>
            </a:r>
          </a:p>
        </p:txBody>
      </p:sp>
    </p:spTree>
    <p:extLst>
      <p:ext uri="{BB962C8B-B14F-4D97-AF65-F5344CB8AC3E}">
        <p14:creationId xmlns:p14="http://schemas.microsoft.com/office/powerpoint/2010/main" val="378082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780" y="1828800"/>
            <a:ext cx="7300820" cy="3957723"/>
          </a:xfrm>
          <a:prstGeom prst="rect">
            <a:avLst/>
          </a:prstGeom>
        </p:spPr>
      </p:pic>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smtClean="0">
                <a:solidFill>
                  <a:schemeClr val="bg1"/>
                </a:solidFill>
                <a:ea typeface="Calibri" charset="0"/>
                <a:cs typeface="Calibri" charset="0"/>
              </a:rPr>
              <a:t>Meeting Layout</a:t>
            </a:r>
            <a:endParaRPr lang="en-US" altLang="en-US" sz="4400" b="1" dirty="0">
              <a:solidFill>
                <a:schemeClr val="bg1"/>
              </a:solidFill>
              <a:ea typeface="Calibri" charset="0"/>
              <a:cs typeface="Calibri" charset="0"/>
            </a:endParaRP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a:off x="4114800" y="5510125"/>
            <a:ext cx="2227971" cy="294112"/>
          </a:xfrm>
          <a:prstGeom prst="rightArrow">
            <a:avLst/>
          </a:prstGeom>
          <a:solidFill>
            <a:srgbClr val="37DA59"/>
          </a:solidFill>
          <a:ln w="25400" cap="rnd">
            <a:solidFill>
              <a:srgbClr val="0070C0">
                <a:alpha val="26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2133600" y="4724399"/>
            <a:ext cx="2133600" cy="1097551"/>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en-US" sz="1400" b="1" dirty="0" smtClean="0">
                <a:solidFill>
                  <a:srgbClr val="00B0F0"/>
                </a:solidFill>
                <a:latin typeface="Arial" charset="0"/>
                <a:ea typeface="Arial" charset="0"/>
                <a:cs typeface="Arial" charset="0"/>
              </a:rPr>
              <a:t>The presenter can change layouts using this drop-down here</a:t>
            </a:r>
            <a:endParaRPr lang="en-US" sz="1400" dirty="0">
              <a:solidFill>
                <a:srgbClr val="00B0F0"/>
              </a:solidFill>
              <a:latin typeface="Arial" charset="0"/>
              <a:ea typeface="Arial" charset="0"/>
              <a:cs typeface="Arial" charset="0"/>
            </a:endParaRPr>
          </a:p>
        </p:txBody>
      </p:sp>
      <p:sp>
        <p:nvSpPr>
          <p:cNvPr id="17" name="Rectangle 16"/>
          <p:cNvSpPr/>
          <p:nvPr/>
        </p:nvSpPr>
        <p:spPr>
          <a:xfrm>
            <a:off x="4953000" y="2325976"/>
            <a:ext cx="2982093" cy="1950717"/>
          </a:xfrm>
          <a:prstGeom prst="rect">
            <a:avLst/>
          </a:prstGeom>
          <a:solidFill>
            <a:schemeClr val="bg1"/>
          </a:solidFill>
          <a:ln w="38100" cap="rnd">
            <a:solidFill>
              <a:srgbClr val="FF6100">
                <a:alpha val="49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smtClean="0">
                <a:solidFill>
                  <a:srgbClr val="21D32C"/>
                </a:solidFill>
              </a:rPr>
              <a:t> Tip: </a:t>
            </a:r>
          </a:p>
          <a:p>
            <a:pPr algn="just"/>
            <a:r>
              <a:rPr lang="en-US" altLang="en-US" dirty="0" smtClean="0">
                <a:solidFill>
                  <a:srgbClr val="0070C0"/>
                </a:solidFill>
              </a:rPr>
              <a:t>Be sure to force the layout for all users if you want participants to see the same thing that you see after changing a conference layout.</a:t>
            </a:r>
            <a:endParaRPr lang="en-US" altLang="en-US" b="1" dirty="0">
              <a:solidFill>
                <a:srgbClr val="0070C0"/>
              </a:solidFill>
            </a:endParaRPr>
          </a:p>
        </p:txBody>
      </p:sp>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sharpenSoften amount="40000"/>
                    </a14:imgEffect>
                    <a14:imgEffect>
                      <a14:saturation sat="207000"/>
                    </a14:imgEffect>
                    <a14:imgEffect>
                      <a14:brightnessContrast bright="24000" contrast="-22000"/>
                    </a14:imgEffect>
                  </a14:imgLayer>
                </a14:imgProps>
              </a:ext>
              <a:ext uri="{28A0092B-C50C-407E-A947-70E740481C1C}">
                <a14:useLocalDpi xmlns:a14="http://schemas.microsoft.com/office/drawing/2010/main" val="0"/>
              </a:ext>
            </a:extLst>
          </a:blip>
          <a:stretch>
            <a:fillRect/>
          </a:stretch>
        </p:blipFill>
        <p:spPr>
          <a:xfrm flipV="1">
            <a:off x="4184138" y="867237"/>
            <a:ext cx="2597662" cy="2485563"/>
          </a:xfrm>
          <a:prstGeom prst="rect">
            <a:avLst/>
          </a:prstGeom>
        </p:spPr>
      </p:pic>
    </p:spTree>
    <p:extLst>
      <p:ext uri="{BB962C8B-B14F-4D97-AF65-F5344CB8AC3E}">
        <p14:creationId xmlns:p14="http://schemas.microsoft.com/office/powerpoint/2010/main" val="38931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24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1876" y="2835389"/>
            <a:ext cx="1925094" cy="1371132"/>
          </a:xfrm>
          <a:prstGeom prst="rect">
            <a:avLst/>
          </a:prstGeom>
        </p:spPr>
      </p:pic>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smtClean="0">
                <a:solidFill>
                  <a:schemeClr val="bg1"/>
                </a:solidFill>
                <a:ea typeface="Calibri" charset="0"/>
                <a:cs typeface="Calibri" charset="0"/>
              </a:rPr>
              <a:t>Connect to </a:t>
            </a:r>
            <a:r>
              <a:rPr lang="en-US" altLang="en-US" sz="4400" b="1" dirty="0" smtClean="0">
                <a:solidFill>
                  <a:schemeClr val="bg1"/>
                </a:solidFill>
                <a:ea typeface="Calibri" charset="0"/>
                <a:cs typeface="Calibri" charset="0"/>
              </a:rPr>
              <a:t>A</a:t>
            </a:r>
            <a:r>
              <a:rPr lang="en-US" altLang="en-US" sz="4400" b="1" dirty="0" smtClean="0">
                <a:solidFill>
                  <a:schemeClr val="bg1"/>
                </a:solidFill>
                <a:ea typeface="Calibri" charset="0"/>
                <a:cs typeface="Calibri" charset="0"/>
              </a:rPr>
              <a:t>udio </a:t>
            </a:r>
            <a:r>
              <a:rPr lang="en-US" altLang="en-US" sz="4400" b="1" dirty="0" smtClean="0">
                <a:solidFill>
                  <a:schemeClr val="bg1"/>
                </a:solidFill>
                <a:ea typeface="Calibri" charset="0"/>
                <a:cs typeface="Calibri" charset="0"/>
              </a:rPr>
              <a:t>&amp; </a:t>
            </a:r>
            <a:r>
              <a:rPr lang="en-US" altLang="en-US" sz="4400" b="1" dirty="0" smtClean="0">
                <a:solidFill>
                  <a:schemeClr val="bg1"/>
                </a:solidFill>
                <a:ea typeface="Calibri" charset="0"/>
                <a:cs typeface="Calibri" charset="0"/>
              </a:rPr>
              <a:t>Webcam</a:t>
            </a:r>
            <a:endParaRPr lang="en-US" altLang="en-US" sz="4400" b="1" dirty="0">
              <a:solidFill>
                <a:schemeClr val="bg1"/>
              </a:solidFill>
              <a:ea typeface="Calibri" charset="0"/>
              <a:cs typeface="Calibri" charset="0"/>
            </a:endParaRP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a:off x="3800127" y="3089699"/>
            <a:ext cx="1859973" cy="715415"/>
          </a:xfrm>
          <a:prstGeom prst="rightArrow">
            <a:avLst/>
          </a:prstGeom>
          <a:gradFill>
            <a:gsLst>
              <a:gs pos="76000">
                <a:srgbClr val="78DABC"/>
              </a:gs>
              <a:gs pos="28000">
                <a:srgbClr val="BAE5D8"/>
              </a:gs>
              <a:gs pos="58000">
                <a:srgbClr val="ECECEC">
                  <a:lumMod val="92000"/>
                  <a:lumOff val="8000"/>
                </a:srgbClr>
              </a:gs>
              <a:gs pos="46000">
                <a:srgbClr val="ECECEC"/>
              </a:gs>
              <a:gs pos="0">
                <a:srgbClr val="00E7A0"/>
              </a:gs>
              <a:gs pos="100000">
                <a:srgbClr val="02C58A"/>
              </a:gs>
            </a:gsLst>
            <a:lin ang="0" scaled="0"/>
          </a:gradFill>
          <a:ln w="25400" cap="rnd">
            <a:solidFill>
              <a:srgbClr val="0070C0">
                <a:alpha val="23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5" descr="C:\Users\mf2820\Desktop\usb-headset-h53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874" y="2751836"/>
            <a:ext cx="1592065" cy="147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2392012"/>
            <a:ext cx="2143125" cy="2143125"/>
          </a:xfrm>
          <a:prstGeom prst="rect">
            <a:avLst/>
          </a:prstGeom>
        </p:spPr>
      </p:pic>
    </p:spTree>
    <p:extLst>
      <p:ext uri="{BB962C8B-B14F-4D97-AF65-F5344CB8AC3E}">
        <p14:creationId xmlns:p14="http://schemas.microsoft.com/office/powerpoint/2010/main" val="1220807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290084"/>
            <a:ext cx="6734602" cy="3420831"/>
          </a:xfrm>
          <a:prstGeom prst="rect">
            <a:avLst/>
          </a:prstGeom>
        </p:spPr>
      </p:pic>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3200" b="1" dirty="0" smtClean="0">
                <a:solidFill>
                  <a:schemeClr val="bg1"/>
                </a:solidFill>
                <a:ea typeface="Calibri" charset="0"/>
                <a:cs typeface="Calibri" charset="0"/>
              </a:rPr>
              <a:t>Audio Setup</a:t>
            </a:r>
            <a:endParaRPr lang="en-US" altLang="en-US" sz="3200" b="1" dirty="0">
              <a:solidFill>
                <a:schemeClr val="bg1"/>
              </a:solidFill>
              <a:ea typeface="Calibri" charset="0"/>
              <a:cs typeface="Calibri" charset="0"/>
            </a:endParaRP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381000" y="3363321"/>
            <a:ext cx="3409223" cy="1132479"/>
            <a:chOff x="533400" y="3341718"/>
            <a:chExt cx="3409223" cy="1132479"/>
          </a:xfrm>
        </p:grpSpPr>
        <p:sp>
          <p:nvSpPr>
            <p:cNvPr id="17" name="Right Arrow 16"/>
            <p:cNvSpPr/>
            <p:nvPr/>
          </p:nvSpPr>
          <p:spPr>
            <a:xfrm>
              <a:off x="2048355" y="3739359"/>
              <a:ext cx="1894268" cy="294112"/>
            </a:xfrm>
            <a:prstGeom prst="rightArrow">
              <a:avLst/>
            </a:prstGeom>
            <a:solidFill>
              <a:srgbClr val="37DA59"/>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533400" y="3341718"/>
              <a:ext cx="2514600" cy="1132479"/>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en-US" b="1" dirty="0" smtClean="0">
                  <a:solidFill>
                    <a:srgbClr val="00B0F0"/>
                  </a:solidFill>
                  <a:latin typeface="Arial" charset="0"/>
                  <a:ea typeface="Arial" charset="0"/>
                  <a:cs typeface="Arial" charset="0"/>
                </a:rPr>
                <a:t>Click </a:t>
              </a:r>
              <a:r>
                <a:rPr lang="en-US" altLang="en-US" b="1" dirty="0" smtClean="0">
                  <a:solidFill>
                    <a:srgbClr val="00B0F0"/>
                  </a:solidFill>
                  <a:latin typeface="Arial" charset="0"/>
                  <a:ea typeface="Arial" charset="0"/>
                  <a:cs typeface="Arial" charset="0"/>
                </a:rPr>
                <a:t>“Microphone” to turn on your mic</a:t>
              </a:r>
              <a:endParaRPr lang="en-US" altLang="en-US" b="1" dirty="0">
                <a:solidFill>
                  <a:srgbClr val="00B0F0"/>
                </a:solidFill>
                <a:latin typeface="Arial" charset="0"/>
                <a:ea typeface="Arial" charset="0"/>
                <a:cs typeface="Arial" charset="0"/>
              </a:endParaRPr>
            </a:p>
          </p:txBody>
        </p:sp>
      </p:grpSp>
      <p:sp>
        <p:nvSpPr>
          <p:cNvPr id="6" name="TextBox 5"/>
          <p:cNvSpPr txBox="1"/>
          <p:nvPr/>
        </p:nvSpPr>
        <p:spPr>
          <a:xfrm>
            <a:off x="1" y="1543470"/>
            <a:ext cx="9143999" cy="430887"/>
          </a:xfrm>
          <a:prstGeom prst="rect">
            <a:avLst/>
          </a:prstGeom>
          <a:noFill/>
        </p:spPr>
        <p:txBody>
          <a:bodyPr wrap="square" rtlCol="0">
            <a:spAutoFit/>
          </a:bodyPr>
          <a:lstStyle/>
          <a:p>
            <a:pPr algn="ctr"/>
            <a:r>
              <a:rPr lang="en-US" altLang="en-US" sz="2200" dirty="0" smtClean="0">
                <a:solidFill>
                  <a:srgbClr val="016FC0"/>
                </a:solidFill>
                <a:latin typeface="Calibri" charset="0"/>
              </a:rPr>
              <a:t>When you first log </a:t>
            </a:r>
            <a:r>
              <a:rPr lang="en-US" altLang="en-US" sz="2200" dirty="0" smtClean="0">
                <a:solidFill>
                  <a:srgbClr val="016FC0"/>
                </a:solidFill>
                <a:latin typeface="Calibri" charset="0"/>
              </a:rPr>
              <a:t>in, </a:t>
            </a:r>
            <a:r>
              <a:rPr lang="en-US" altLang="en-US" sz="2200" dirty="0" smtClean="0">
                <a:solidFill>
                  <a:srgbClr val="016FC0"/>
                </a:solidFill>
                <a:latin typeface="Calibri" charset="0"/>
              </a:rPr>
              <a:t>you will see this pop-up</a:t>
            </a:r>
            <a:endParaRPr lang="en-US" sz="2000" dirty="0"/>
          </a:p>
        </p:txBody>
      </p:sp>
      <p:sp>
        <p:nvSpPr>
          <p:cNvPr id="5" name="Donut 4"/>
          <p:cNvSpPr/>
          <p:nvPr/>
        </p:nvSpPr>
        <p:spPr>
          <a:xfrm>
            <a:off x="3942623" y="3581400"/>
            <a:ext cx="705577" cy="685800"/>
          </a:xfrm>
          <a:prstGeom prst="donut">
            <a:avLst>
              <a:gd name="adj" fmla="val 11254"/>
            </a:avLst>
          </a:prstGeom>
          <a:solidFill>
            <a:srgbClr val="08CB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0635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97" y="1676400"/>
            <a:ext cx="9144000" cy="4859264"/>
          </a:xfrm>
          <a:prstGeom prst="rect">
            <a:avLst/>
          </a:prstGeom>
        </p:spPr>
      </p:pic>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3200" b="1" dirty="0" smtClean="0">
                <a:solidFill>
                  <a:srgbClr val="F6F6F6"/>
                </a:solidFill>
              </a:rPr>
              <a:t>Allow </a:t>
            </a:r>
            <a:r>
              <a:rPr lang="en-US" altLang="en-US" sz="3200" b="1" dirty="0" smtClean="0">
                <a:solidFill>
                  <a:srgbClr val="F6F6F6"/>
                </a:solidFill>
              </a:rPr>
              <a:t>Access </a:t>
            </a:r>
            <a:r>
              <a:rPr lang="en-US" altLang="en-US" sz="3200" b="1" dirty="0" smtClean="0">
                <a:solidFill>
                  <a:srgbClr val="F6F6F6"/>
                </a:solidFill>
              </a:rPr>
              <a:t>to </a:t>
            </a:r>
            <a:r>
              <a:rPr lang="en-US" altLang="en-US" sz="3200" b="1" dirty="0" smtClean="0">
                <a:solidFill>
                  <a:srgbClr val="F6F6F6"/>
                </a:solidFill>
              </a:rPr>
              <a:t>Microphone</a:t>
            </a:r>
            <a:endParaRPr lang="en-US" sz="2800" b="1" dirty="0"/>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rot="10018131">
            <a:off x="2133169" y="2562105"/>
            <a:ext cx="1894268" cy="294112"/>
          </a:xfrm>
          <a:prstGeom prst="rightArrow">
            <a:avLst/>
          </a:prstGeom>
          <a:solidFill>
            <a:srgbClr val="37DA59"/>
          </a:solidFill>
          <a:ln w="25400" cap="rnd">
            <a:solidFill>
              <a:srgbClr val="0070C0">
                <a:alpha val="26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2971800" y="2272071"/>
            <a:ext cx="1600200" cy="547329"/>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2100" indent="-169863" algn="just"/>
            <a:r>
              <a:rPr lang="en-US" altLang="en-US" sz="1600" b="1" dirty="0" smtClean="0">
                <a:solidFill>
                  <a:srgbClr val="00B0F0"/>
                </a:solidFill>
                <a:latin typeface="Arial" charset="0"/>
                <a:ea typeface="Arial" charset="0"/>
                <a:cs typeface="Arial" charset="0"/>
              </a:rPr>
              <a:t>Click </a:t>
            </a:r>
            <a:r>
              <a:rPr lang="en-US" altLang="en-US" sz="1600" b="1" dirty="0" smtClean="0">
                <a:solidFill>
                  <a:srgbClr val="00B0F0"/>
                </a:solidFill>
                <a:latin typeface="Arial" charset="0"/>
                <a:ea typeface="Arial" charset="0"/>
                <a:cs typeface="Arial" charset="0"/>
              </a:rPr>
              <a:t>Allow</a:t>
            </a:r>
            <a:endParaRPr lang="en-US" sz="1600" dirty="0">
              <a:solidFill>
                <a:srgbClr val="00B0F0"/>
              </a:solidFill>
              <a:latin typeface="Arial" charset="0"/>
              <a:ea typeface="Arial" charset="0"/>
              <a:cs typeface="Arial" charset="0"/>
            </a:endParaRPr>
          </a:p>
        </p:txBody>
      </p:sp>
      <p:sp>
        <p:nvSpPr>
          <p:cNvPr id="16" name="Frame 15"/>
          <p:cNvSpPr/>
          <p:nvPr/>
        </p:nvSpPr>
        <p:spPr>
          <a:xfrm>
            <a:off x="474161" y="2787040"/>
            <a:ext cx="1430839" cy="427926"/>
          </a:xfrm>
          <a:prstGeom prst="frame">
            <a:avLst>
              <a:gd name="adj1" fmla="val 19769"/>
            </a:avLst>
          </a:prstGeom>
          <a:solidFill>
            <a:srgbClr val="39E45D"/>
          </a:solidFill>
          <a:ln w="25400" cap="rnd">
            <a:solidFill>
              <a:srgbClr val="0070C0">
                <a:alpha val="26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grpSp>
        <p:nvGrpSpPr>
          <p:cNvPr id="3" name="Group 2"/>
          <p:cNvGrpSpPr/>
          <p:nvPr/>
        </p:nvGrpSpPr>
        <p:grpSpPr>
          <a:xfrm>
            <a:off x="5420802" y="3134802"/>
            <a:ext cx="3177148" cy="3058885"/>
            <a:chOff x="4865814" y="3096439"/>
            <a:chExt cx="3177148" cy="3058885"/>
          </a:xfrm>
        </p:grpSpPr>
        <p:sp>
          <p:nvSpPr>
            <p:cNvPr id="21" name="Rectangle 20"/>
            <p:cNvSpPr/>
            <p:nvPr/>
          </p:nvSpPr>
          <p:spPr>
            <a:xfrm>
              <a:off x="5492172" y="4305037"/>
              <a:ext cx="2550790" cy="1850287"/>
            </a:xfrm>
            <a:prstGeom prst="rect">
              <a:avLst/>
            </a:prstGeom>
            <a:solidFill>
              <a:schemeClr val="bg1"/>
            </a:solidFill>
            <a:ln w="38100" cap="rnd">
              <a:solidFill>
                <a:srgbClr val="FF6100">
                  <a:alpha val="49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smtClean="0">
                  <a:solidFill>
                    <a:srgbClr val="21D32C"/>
                  </a:solidFill>
                </a:rPr>
                <a:t> Tip: </a:t>
              </a:r>
            </a:p>
            <a:p>
              <a:pPr algn="just"/>
              <a:r>
                <a:rPr lang="en-US" altLang="en-US" dirty="0" smtClean="0">
                  <a:solidFill>
                    <a:srgbClr val="0070C0"/>
                  </a:solidFill>
                </a:rPr>
                <a:t>If you do not see this pop-up you can always click on the mic icon near the address bar to change </a:t>
              </a:r>
              <a:r>
                <a:rPr lang="en-US" altLang="en-US" dirty="0" smtClean="0">
                  <a:solidFill>
                    <a:srgbClr val="0070C0"/>
                  </a:solidFill>
                </a:rPr>
                <a:t>permissions.</a:t>
              </a:r>
              <a:endParaRPr lang="en-US" altLang="en-US" dirty="0">
                <a:solidFill>
                  <a:srgbClr val="0070C0"/>
                </a:solidFill>
              </a:endParaRP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40000"/>
                      </a14:imgEffect>
                      <a14:imgEffect>
                        <a14:saturation sat="207000"/>
                      </a14:imgEffect>
                      <a14:imgEffect>
                        <a14:brightnessContrast bright="24000" contrast="-22000"/>
                      </a14:imgEffect>
                    </a14:imgLayer>
                  </a14:imgProps>
                </a:ext>
                <a:ext uri="{28A0092B-C50C-407E-A947-70E740481C1C}">
                  <a14:useLocalDpi xmlns:a14="http://schemas.microsoft.com/office/drawing/2010/main" val="0"/>
                </a:ext>
              </a:extLst>
            </a:blip>
            <a:stretch>
              <a:fillRect/>
            </a:stretch>
          </p:blipFill>
          <p:spPr>
            <a:xfrm flipV="1">
              <a:off x="4865814" y="3096439"/>
              <a:ext cx="2199198" cy="2199198"/>
            </a:xfrm>
            <a:prstGeom prst="rect">
              <a:avLst/>
            </a:prstGeom>
          </p:spPr>
        </p:pic>
      </p:grpSp>
    </p:spTree>
    <p:extLst>
      <p:ext uri="{BB962C8B-B14F-4D97-AF65-F5344CB8AC3E}">
        <p14:creationId xmlns:p14="http://schemas.microsoft.com/office/powerpoint/2010/main" val="163473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5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713" y="2388337"/>
            <a:ext cx="5676900" cy="3590925"/>
          </a:xfrm>
          <a:prstGeom prst="rect">
            <a:avLst/>
          </a:prstGeom>
        </p:spPr>
      </p:pic>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sz="3200" b="1" dirty="0" smtClean="0">
                <a:solidFill>
                  <a:srgbClr val="F6F6F6"/>
                </a:solidFill>
              </a:rPr>
              <a:t>Audio Test</a:t>
            </a:r>
            <a:endParaRPr lang="en-US" sz="2800" b="1" dirty="0"/>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rot="6669657">
            <a:off x="5627911" y="3567875"/>
            <a:ext cx="1894268" cy="294112"/>
          </a:xfrm>
          <a:prstGeom prst="rightArrow">
            <a:avLst/>
          </a:prstGeom>
          <a:solidFill>
            <a:srgbClr val="37DA59"/>
          </a:solidFill>
          <a:ln w="25400" cap="rnd">
            <a:solidFill>
              <a:srgbClr val="0070C0">
                <a:alpha val="26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5410200" y="2174138"/>
            <a:ext cx="2819400" cy="797662"/>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2100" indent="-169863" algn="just"/>
            <a:r>
              <a:rPr lang="en-US" sz="1600" b="1" dirty="0" smtClean="0">
                <a:solidFill>
                  <a:srgbClr val="00B0F0"/>
                </a:solidFill>
                <a:latin typeface="Arial" charset="0"/>
                <a:ea typeface="Arial" charset="0"/>
                <a:cs typeface="Arial" charset="0"/>
              </a:rPr>
              <a:t>Test your microphone and </a:t>
            </a:r>
            <a:r>
              <a:rPr lang="en-US" sz="1600" b="1" dirty="0" smtClean="0">
                <a:solidFill>
                  <a:srgbClr val="00B0F0"/>
                </a:solidFill>
                <a:latin typeface="Arial" charset="0"/>
                <a:ea typeface="Arial" charset="0"/>
                <a:cs typeface="Arial" charset="0"/>
              </a:rPr>
              <a:t>if you </a:t>
            </a:r>
            <a:r>
              <a:rPr lang="en-US" sz="1600" b="1" dirty="0" smtClean="0">
                <a:solidFill>
                  <a:srgbClr val="00B0F0"/>
                </a:solidFill>
                <a:latin typeface="Arial" charset="0"/>
                <a:ea typeface="Arial" charset="0"/>
                <a:cs typeface="Arial" charset="0"/>
              </a:rPr>
              <a:t>can hear yourself click “Yes”</a:t>
            </a:r>
            <a:endParaRPr lang="en-US" sz="1600" dirty="0">
              <a:solidFill>
                <a:srgbClr val="00B0F0"/>
              </a:solidFill>
              <a:latin typeface="Arial" charset="0"/>
              <a:ea typeface="Arial" charset="0"/>
              <a:cs typeface="Arial" charset="0"/>
            </a:endParaRPr>
          </a:p>
        </p:txBody>
      </p:sp>
      <p:sp>
        <p:nvSpPr>
          <p:cNvPr id="16" name="Frame 15"/>
          <p:cNvSpPr/>
          <p:nvPr/>
        </p:nvSpPr>
        <p:spPr>
          <a:xfrm>
            <a:off x="5755135" y="4826304"/>
            <a:ext cx="645665" cy="427926"/>
          </a:xfrm>
          <a:prstGeom prst="frame">
            <a:avLst>
              <a:gd name="adj1" fmla="val 19769"/>
            </a:avLst>
          </a:prstGeom>
          <a:solidFill>
            <a:srgbClr val="39E45D"/>
          </a:solidFill>
          <a:ln w="25400" cap="rnd">
            <a:solidFill>
              <a:srgbClr val="0070C0">
                <a:alpha val="26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Tree>
    <p:extLst>
      <p:ext uri="{BB962C8B-B14F-4D97-AF65-F5344CB8AC3E}">
        <p14:creationId xmlns:p14="http://schemas.microsoft.com/office/powerpoint/2010/main" val="207318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67679"/>
            <a:ext cx="6934200" cy="1342103"/>
          </a:xfrm>
          <a:prstGeom prst="rect">
            <a:avLst/>
          </a:prstGeom>
        </p:spPr>
      </p:pic>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3200" b="1" dirty="0" smtClean="0">
                <a:solidFill>
                  <a:schemeClr val="bg1"/>
                </a:solidFill>
                <a:ea typeface="Calibri" charset="0"/>
                <a:cs typeface="Calibri" charset="0"/>
              </a:rPr>
              <a:t>How to </a:t>
            </a:r>
            <a:r>
              <a:rPr lang="en-US" altLang="en-US" sz="3200" b="1" dirty="0" smtClean="0">
                <a:solidFill>
                  <a:schemeClr val="bg1"/>
                </a:solidFill>
                <a:ea typeface="Calibri" charset="0"/>
                <a:cs typeface="Calibri" charset="0"/>
              </a:rPr>
              <a:t>Activate Webcam</a:t>
            </a:r>
            <a:endParaRPr lang="en-US" altLang="en-US" sz="3200" b="1" dirty="0">
              <a:solidFill>
                <a:schemeClr val="bg1"/>
              </a:solidFill>
              <a:ea typeface="Calibri" charset="0"/>
              <a:cs typeface="Calibri" charset="0"/>
            </a:endParaRP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6945984" y="1464449"/>
            <a:ext cx="2057217" cy="1249680"/>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en-US" sz="1400" b="1" dirty="0" smtClean="0">
                <a:solidFill>
                  <a:srgbClr val="00B0F0"/>
                </a:solidFill>
                <a:latin typeface="Arial" charset="0"/>
                <a:ea typeface="Arial" charset="0"/>
                <a:cs typeface="Arial" charset="0"/>
              </a:rPr>
              <a:t>Click on the webcam icon at the top of your screen</a:t>
            </a:r>
            <a:endParaRPr lang="en-US" sz="1400" dirty="0">
              <a:solidFill>
                <a:srgbClr val="00B0F0"/>
              </a:solidFill>
              <a:latin typeface="Arial" charset="0"/>
              <a:ea typeface="Arial" charset="0"/>
              <a:cs typeface="Arial" charset="0"/>
            </a:endParaRPr>
          </a:p>
        </p:txBody>
      </p:sp>
      <p:sp>
        <p:nvSpPr>
          <p:cNvPr id="23" name="Frame 22"/>
          <p:cNvSpPr/>
          <p:nvPr/>
        </p:nvSpPr>
        <p:spPr>
          <a:xfrm>
            <a:off x="5712173" y="1467679"/>
            <a:ext cx="764827" cy="513521"/>
          </a:xfrm>
          <a:prstGeom prst="frame">
            <a:avLst>
              <a:gd name="adj1" fmla="val 19769"/>
            </a:avLst>
          </a:prstGeom>
          <a:solidFill>
            <a:srgbClr val="39E45D"/>
          </a:solidFill>
          <a:ln w="25400" cap="rnd">
            <a:solidFill>
              <a:srgbClr val="002060">
                <a:alpha val="23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7376" y="3219096"/>
            <a:ext cx="4450624" cy="3169920"/>
          </a:xfrm>
          <a:prstGeom prst="rect">
            <a:avLst/>
          </a:prstGeom>
        </p:spPr>
      </p:pic>
      <p:sp>
        <p:nvSpPr>
          <p:cNvPr id="17" name="Right Arrow 16"/>
          <p:cNvSpPr/>
          <p:nvPr/>
        </p:nvSpPr>
        <p:spPr>
          <a:xfrm rot="8195646">
            <a:off x="5554186" y="5012714"/>
            <a:ext cx="1894268" cy="294112"/>
          </a:xfrm>
          <a:prstGeom prst="rightArrow">
            <a:avLst/>
          </a:prstGeom>
          <a:solidFill>
            <a:srgbClr val="37DA59"/>
          </a:solidFill>
          <a:ln w="25400" cap="rnd">
            <a:solidFill>
              <a:srgbClr val="0070C0">
                <a:alpha val="26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6858000" y="3435617"/>
            <a:ext cx="2145200" cy="1402532"/>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2100" indent="-169863" algn="ctr"/>
            <a:r>
              <a:rPr lang="en-US" sz="1600" b="1" dirty="0" smtClean="0">
                <a:solidFill>
                  <a:srgbClr val="00B0F0"/>
                </a:solidFill>
                <a:latin typeface="Arial" charset="0"/>
                <a:ea typeface="Arial" charset="0"/>
                <a:cs typeface="Arial" charset="0"/>
              </a:rPr>
              <a:t>Adjust settings and when you are ready click </a:t>
            </a:r>
          </a:p>
          <a:p>
            <a:pPr marL="292100" indent="-169863" algn="ctr"/>
            <a:r>
              <a:rPr lang="en-US" sz="1600" b="1" dirty="0" smtClean="0">
                <a:solidFill>
                  <a:srgbClr val="00B0F0"/>
                </a:solidFill>
                <a:latin typeface="Arial" charset="0"/>
                <a:ea typeface="Arial" charset="0"/>
                <a:cs typeface="Arial" charset="0"/>
              </a:rPr>
              <a:t>“Start Sharing”</a:t>
            </a:r>
            <a:endParaRPr lang="en-US" sz="1600" dirty="0">
              <a:solidFill>
                <a:srgbClr val="00B0F0"/>
              </a:solidFill>
              <a:latin typeface="Arial" charset="0"/>
              <a:ea typeface="Arial" charset="0"/>
              <a:cs typeface="Arial" charset="0"/>
            </a:endParaRPr>
          </a:p>
        </p:txBody>
      </p:sp>
      <p:sp>
        <p:nvSpPr>
          <p:cNvPr id="20" name="Frame 19"/>
          <p:cNvSpPr/>
          <p:nvPr/>
        </p:nvSpPr>
        <p:spPr>
          <a:xfrm>
            <a:off x="4992546" y="5917441"/>
            <a:ext cx="1148630" cy="427926"/>
          </a:xfrm>
          <a:prstGeom prst="frame">
            <a:avLst>
              <a:gd name="adj1" fmla="val 19769"/>
            </a:avLst>
          </a:prstGeom>
          <a:solidFill>
            <a:srgbClr val="39E45D"/>
          </a:solidFill>
          <a:ln w="25400" cap="rnd">
            <a:solidFill>
              <a:srgbClr val="0070C0">
                <a:alpha val="26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Tree>
    <p:extLst>
      <p:ext uri="{BB962C8B-B14F-4D97-AF65-F5344CB8AC3E}">
        <p14:creationId xmlns:p14="http://schemas.microsoft.com/office/powerpoint/2010/main" val="170056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24000"/>
          </a:schemeClr>
        </a:solidFill>
        <a:effectLst/>
      </p:bgPr>
    </p:bg>
    <p:spTree>
      <p:nvGrpSpPr>
        <p:cNvPr id="1" name=""/>
        <p:cNvGrpSpPr/>
        <p:nvPr/>
      </p:nvGrpSpPr>
      <p:grpSpPr>
        <a:xfrm>
          <a:off x="0" y="0"/>
          <a:ext cx="0" cy="0"/>
          <a:chOff x="0" y="0"/>
          <a:chExt cx="0" cy="0"/>
        </a:xfrm>
      </p:grpSpPr>
      <p:sp>
        <p:nvSpPr>
          <p:cNvPr id="22" name="Right Arrow 21"/>
          <p:cNvSpPr/>
          <p:nvPr/>
        </p:nvSpPr>
        <p:spPr>
          <a:xfrm rot="5400000">
            <a:off x="3969759" y="2265427"/>
            <a:ext cx="274800" cy="289517"/>
          </a:xfrm>
          <a:prstGeom prst="rightArrow">
            <a:avLst/>
          </a:prstGeom>
          <a:solidFill>
            <a:srgbClr val="37DA59">
              <a:alpha val="70000"/>
            </a:srgbClr>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08" y="2618294"/>
            <a:ext cx="7253447" cy="3981961"/>
          </a:xfrm>
          <a:prstGeom prst="rect">
            <a:avLst/>
          </a:prstGeom>
        </p:spPr>
      </p:pic>
      <p:sp>
        <p:nvSpPr>
          <p:cNvPr id="28" name="Right Arrow 27"/>
          <p:cNvSpPr/>
          <p:nvPr/>
        </p:nvSpPr>
        <p:spPr>
          <a:xfrm rot="5400000">
            <a:off x="1031442" y="3353079"/>
            <a:ext cx="2450104" cy="289517"/>
          </a:xfrm>
          <a:prstGeom prst="rightArrow">
            <a:avLst/>
          </a:prstGeom>
          <a:solidFill>
            <a:srgbClr val="FF00AD">
              <a:alpha val="71000"/>
            </a:srgbClr>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ight Arrow 26"/>
          <p:cNvSpPr/>
          <p:nvPr/>
        </p:nvSpPr>
        <p:spPr>
          <a:xfrm rot="5400000">
            <a:off x="6425166" y="2415795"/>
            <a:ext cx="575535" cy="289517"/>
          </a:xfrm>
          <a:prstGeom prst="rightArrow">
            <a:avLst/>
          </a:prstGeom>
          <a:solidFill>
            <a:srgbClr val="D11AC7">
              <a:alpha val="70000"/>
            </a:srgbClr>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p:cNvSpPr/>
          <p:nvPr/>
        </p:nvSpPr>
        <p:spPr>
          <a:xfrm rot="5400000">
            <a:off x="4655558" y="2265427"/>
            <a:ext cx="274801" cy="289517"/>
          </a:xfrm>
          <a:prstGeom prst="rightArrow">
            <a:avLst/>
          </a:prstGeom>
          <a:solidFill>
            <a:srgbClr val="00B0F0">
              <a:alpha val="71000"/>
            </a:srgbClr>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3032218" y="1501343"/>
            <a:ext cx="1537810" cy="771443"/>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400" b="1" dirty="0">
                <a:solidFill>
                  <a:srgbClr val="05B37A"/>
                </a:solidFill>
                <a:latin typeface="Arial" charset="0"/>
                <a:ea typeface="Arial" charset="0"/>
                <a:cs typeface="Arial" charset="0"/>
              </a:rPr>
              <a:t>Mute/unmute </a:t>
            </a:r>
            <a:r>
              <a:rPr lang="en-US" altLang="en-US" sz="1400" b="1" dirty="0" smtClean="0">
                <a:solidFill>
                  <a:srgbClr val="05B37A"/>
                </a:solidFill>
                <a:latin typeface="Arial" charset="0"/>
                <a:ea typeface="Arial" charset="0"/>
                <a:cs typeface="Arial" charset="0"/>
              </a:rPr>
              <a:t>microphone</a:t>
            </a:r>
            <a:endParaRPr lang="en-US" sz="1400" dirty="0">
              <a:solidFill>
                <a:srgbClr val="05B37A"/>
              </a:solidFill>
              <a:latin typeface="Arial" charset="0"/>
              <a:ea typeface="Arial" charset="0"/>
              <a:cs typeface="Arial" charset="0"/>
            </a:endParaRPr>
          </a:p>
        </p:txBody>
      </p:sp>
      <p:sp>
        <p:nvSpPr>
          <p:cNvPr id="23" name="Rectangle 22"/>
          <p:cNvSpPr/>
          <p:nvPr/>
        </p:nvSpPr>
        <p:spPr>
          <a:xfrm>
            <a:off x="4697514" y="1501343"/>
            <a:ext cx="1271000" cy="771443"/>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400" b="1" dirty="0">
                <a:solidFill>
                  <a:srgbClr val="00B0F0"/>
                </a:solidFill>
                <a:latin typeface="Arial" charset="0"/>
                <a:ea typeface="Arial" charset="0"/>
                <a:cs typeface="Arial" charset="0"/>
              </a:rPr>
              <a:t>Start/Stop </a:t>
            </a:r>
            <a:r>
              <a:rPr lang="en-US" altLang="en-US" sz="1400" b="1" dirty="0" smtClean="0">
                <a:solidFill>
                  <a:srgbClr val="00B0F0"/>
                </a:solidFill>
                <a:latin typeface="Arial" charset="0"/>
                <a:ea typeface="Arial" charset="0"/>
                <a:cs typeface="Arial" charset="0"/>
              </a:rPr>
              <a:t>webcam</a:t>
            </a:r>
            <a:endParaRPr lang="en-US" sz="1400" dirty="0">
              <a:solidFill>
                <a:srgbClr val="00B0F0"/>
              </a:solidFill>
              <a:latin typeface="Arial" charset="0"/>
              <a:ea typeface="Arial" charset="0"/>
              <a:cs typeface="Arial" charset="0"/>
            </a:endParaRPr>
          </a:p>
        </p:txBody>
      </p:sp>
      <p:sp>
        <p:nvSpPr>
          <p:cNvPr id="24" name="Rectangle 23"/>
          <p:cNvSpPr/>
          <p:nvPr/>
        </p:nvSpPr>
        <p:spPr>
          <a:xfrm>
            <a:off x="6096000" y="1501344"/>
            <a:ext cx="1601099" cy="771443"/>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D01DE3"/>
                </a:solidFill>
                <a:latin typeface="Arial" charset="0"/>
                <a:ea typeface="Arial" charset="0"/>
                <a:cs typeface="Arial" charset="0"/>
              </a:rPr>
              <a:t>Public chat </a:t>
            </a:r>
            <a:r>
              <a:rPr lang="en-US" sz="1400" b="1" dirty="0" smtClean="0">
                <a:solidFill>
                  <a:schemeClr val="accent2"/>
                </a:solidFill>
                <a:latin typeface="Arial" charset="0"/>
                <a:ea typeface="Arial" charset="0"/>
                <a:cs typeface="Arial" charset="0"/>
              </a:rPr>
              <a:t>(private chat under Options)</a:t>
            </a:r>
            <a:endParaRPr lang="en-US" sz="1400" b="1" dirty="0">
              <a:solidFill>
                <a:schemeClr val="accent2"/>
              </a:solidFill>
              <a:latin typeface="Arial" charset="0"/>
              <a:ea typeface="Arial" charset="0"/>
              <a:cs typeface="Arial" charset="0"/>
            </a:endParaRPr>
          </a:p>
        </p:txBody>
      </p:sp>
      <p:sp>
        <p:nvSpPr>
          <p:cNvPr id="20" name="Rectangle 19"/>
          <p:cNvSpPr/>
          <p:nvPr/>
        </p:nvSpPr>
        <p:spPr>
          <a:xfrm>
            <a:off x="1219200" y="1501343"/>
            <a:ext cx="1685532" cy="771443"/>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400" b="1" dirty="0">
                <a:solidFill>
                  <a:srgbClr val="FF00AD"/>
                </a:solidFill>
                <a:latin typeface="Arial" charset="0"/>
                <a:ea typeface="Arial" charset="0"/>
                <a:cs typeface="Arial" charset="0"/>
              </a:rPr>
              <a:t>Raise hand &amp; use status changes</a:t>
            </a:r>
            <a:endParaRPr lang="en-US" sz="1400" dirty="0">
              <a:solidFill>
                <a:srgbClr val="FF00AD"/>
              </a:solidFill>
              <a:latin typeface="Arial" charset="0"/>
              <a:ea typeface="Arial" charset="0"/>
              <a:cs typeface="Arial" charset="0"/>
            </a:endParaRPr>
          </a:p>
        </p:txBody>
      </p:sp>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3600" b="1" dirty="0" smtClean="0">
                <a:solidFill>
                  <a:schemeClr val="bg1"/>
                </a:solidFill>
                <a:ea typeface="Calibri" charset="0"/>
                <a:cs typeface="Calibri" charset="0"/>
              </a:rPr>
              <a:t>How </a:t>
            </a:r>
            <a:r>
              <a:rPr lang="en-US" altLang="en-US" sz="3600" b="1" dirty="0">
                <a:solidFill>
                  <a:schemeClr val="bg1"/>
                </a:solidFill>
                <a:ea typeface="Calibri" charset="0"/>
                <a:cs typeface="Calibri" charset="0"/>
              </a:rPr>
              <a:t>C</a:t>
            </a:r>
            <a:r>
              <a:rPr lang="en-US" altLang="en-US" sz="3600" b="1" dirty="0" smtClean="0">
                <a:solidFill>
                  <a:schemeClr val="bg1"/>
                </a:solidFill>
                <a:ea typeface="Calibri" charset="0"/>
                <a:cs typeface="Calibri" charset="0"/>
              </a:rPr>
              <a:t>an Attendees </a:t>
            </a:r>
            <a:r>
              <a:rPr lang="en-US" altLang="en-US" sz="3600" b="1" dirty="0">
                <a:solidFill>
                  <a:schemeClr val="bg1"/>
                </a:solidFill>
                <a:ea typeface="Calibri" charset="0"/>
                <a:cs typeface="Calibri" charset="0"/>
              </a:rPr>
              <a:t>P</a:t>
            </a:r>
            <a:r>
              <a:rPr lang="en-US" altLang="en-US" sz="3600" b="1" dirty="0" smtClean="0">
                <a:solidFill>
                  <a:schemeClr val="bg1"/>
                </a:solidFill>
                <a:ea typeface="Calibri" charset="0"/>
                <a:cs typeface="Calibri" charset="0"/>
              </a:rPr>
              <a:t>articipate</a:t>
            </a:r>
            <a:r>
              <a:rPr lang="en-US" altLang="en-US" sz="3600" b="1" dirty="0" smtClean="0">
                <a:solidFill>
                  <a:schemeClr val="bg1"/>
                </a:solidFill>
                <a:ea typeface="Calibri" charset="0"/>
                <a:cs typeface="Calibri" charset="0"/>
              </a:rPr>
              <a:t>?</a:t>
            </a:r>
            <a:endParaRPr lang="en-US" altLang="en-US" sz="3600" b="1" dirty="0">
              <a:solidFill>
                <a:schemeClr val="bg1"/>
              </a:solidFill>
              <a:ea typeface="Calibri" charset="0"/>
              <a:cs typeface="Calibri" charset="0"/>
            </a:endParaRP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ame 43"/>
          <p:cNvSpPr/>
          <p:nvPr/>
        </p:nvSpPr>
        <p:spPr>
          <a:xfrm>
            <a:off x="4038600" y="2590800"/>
            <a:ext cx="367806" cy="327458"/>
          </a:xfrm>
          <a:prstGeom prst="frame">
            <a:avLst>
              <a:gd name="adj1" fmla="val 18687"/>
            </a:avLst>
          </a:prstGeom>
          <a:solidFill>
            <a:srgbClr val="7EE38A"/>
          </a:solidFill>
          <a:ln w="25400" cap="rnd">
            <a:solidFill>
              <a:srgbClr val="002060">
                <a:alpha val="23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46" name="Frame 45"/>
          <p:cNvSpPr/>
          <p:nvPr/>
        </p:nvSpPr>
        <p:spPr>
          <a:xfrm>
            <a:off x="2111737" y="4800600"/>
            <a:ext cx="839029" cy="1538411"/>
          </a:xfrm>
          <a:prstGeom prst="frame">
            <a:avLst>
              <a:gd name="adj1" fmla="val 7651"/>
            </a:avLst>
          </a:prstGeom>
          <a:solidFill>
            <a:srgbClr val="FF63C3"/>
          </a:solidFill>
          <a:ln w="25400" cap="rnd">
            <a:solidFill>
              <a:srgbClr val="002060">
                <a:alpha val="23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47" name="Frame 46"/>
          <p:cNvSpPr/>
          <p:nvPr/>
        </p:nvSpPr>
        <p:spPr>
          <a:xfrm>
            <a:off x="4495800" y="2590800"/>
            <a:ext cx="465111" cy="327458"/>
          </a:xfrm>
          <a:prstGeom prst="frame">
            <a:avLst>
              <a:gd name="adj1" fmla="val 21531"/>
            </a:avLst>
          </a:prstGeom>
          <a:solidFill>
            <a:srgbClr val="66C4F3"/>
          </a:solidFill>
          <a:ln w="25400" cap="rnd">
            <a:solidFill>
              <a:srgbClr val="002060">
                <a:alpha val="23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48" name="Frame 47"/>
          <p:cNvSpPr/>
          <p:nvPr/>
        </p:nvSpPr>
        <p:spPr>
          <a:xfrm>
            <a:off x="6477000" y="2923413"/>
            <a:ext cx="1770145" cy="3415597"/>
          </a:xfrm>
          <a:prstGeom prst="frame">
            <a:avLst>
              <a:gd name="adj1" fmla="val 4274"/>
            </a:avLst>
          </a:prstGeom>
          <a:solidFill>
            <a:srgbClr val="DF67D7"/>
          </a:solidFill>
          <a:ln w="25400" cap="rnd">
            <a:solidFill>
              <a:srgbClr val="002060">
                <a:alpha val="23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29" name="Frame 28"/>
          <p:cNvSpPr/>
          <p:nvPr/>
        </p:nvSpPr>
        <p:spPr>
          <a:xfrm>
            <a:off x="7010400" y="3060982"/>
            <a:ext cx="533400" cy="291818"/>
          </a:xfrm>
          <a:prstGeom prst="frame">
            <a:avLst>
              <a:gd name="adj1" fmla="val 21531"/>
            </a:avLst>
          </a:prstGeom>
          <a:solidFill>
            <a:schemeClr val="accent2"/>
          </a:solidFill>
          <a:ln w="25400" cap="rnd">
            <a:solidFill>
              <a:srgbClr val="002060">
                <a:alpha val="23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Tree>
    <p:extLst>
      <p:ext uri="{BB962C8B-B14F-4D97-AF65-F5344CB8AC3E}">
        <p14:creationId xmlns:p14="http://schemas.microsoft.com/office/powerpoint/2010/main" val="1267551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pPr eaLnBrk="1" hangingPunct="1"/>
            <a:r>
              <a:rPr lang="en-US" altLang="en-US" sz="4000" b="1" dirty="0" smtClean="0">
                <a:solidFill>
                  <a:schemeClr val="bg1"/>
                </a:solidFill>
                <a:ea typeface="Calibri" charset="0"/>
                <a:cs typeface="Calibri" charset="0"/>
              </a:rPr>
              <a:t>Conferences Presenter </a:t>
            </a:r>
            <a:r>
              <a:rPr lang="en-US" altLang="en-US" sz="4000" b="1" dirty="0">
                <a:solidFill>
                  <a:schemeClr val="bg1"/>
                </a:solidFill>
                <a:ea typeface="Calibri" charset="0"/>
                <a:cs typeface="Calibri" charset="0"/>
              </a:rPr>
              <a:t>Training </a:t>
            </a:r>
          </a:p>
        </p:txBody>
      </p:sp>
      <p:sp>
        <p:nvSpPr>
          <p:cNvPr id="7" name="TextBox 6"/>
          <p:cNvSpPr txBox="1"/>
          <p:nvPr/>
        </p:nvSpPr>
        <p:spPr>
          <a:xfrm>
            <a:off x="0" y="6203589"/>
            <a:ext cx="9144000" cy="654411"/>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541" y="6169804"/>
            <a:ext cx="3411479" cy="709972"/>
          </a:xfrm>
          <a:prstGeom prst="rect">
            <a:avLst/>
          </a:prstGeom>
        </p:spPr>
      </p:pic>
      <p:sp>
        <p:nvSpPr>
          <p:cNvPr id="2" name="Rectangle 1"/>
          <p:cNvSpPr/>
          <p:nvPr/>
        </p:nvSpPr>
        <p:spPr>
          <a:xfrm>
            <a:off x="0" y="1371600"/>
            <a:ext cx="9144000" cy="4831989"/>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2488676"/>
            <a:ext cx="4420984" cy="223061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7800" y="2488676"/>
            <a:ext cx="2143125" cy="2143125"/>
          </a:xfrm>
          <a:prstGeom prst="rect">
            <a:avLst/>
          </a:prstGeom>
        </p:spPr>
      </p:pic>
    </p:spTree>
    <p:extLst>
      <p:ext uri="{BB962C8B-B14F-4D97-AF65-F5344CB8AC3E}">
        <p14:creationId xmlns:p14="http://schemas.microsoft.com/office/powerpoint/2010/main" val="451974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sp>
        <p:nvSpPr>
          <p:cNvPr id="120" name="Rectangle 119"/>
          <p:cNvSpPr/>
          <p:nvPr/>
        </p:nvSpPr>
        <p:spPr>
          <a:xfrm>
            <a:off x="2426403" y="4992169"/>
            <a:ext cx="2209799" cy="562928"/>
          </a:xfrm>
          <a:prstGeom prst="rect">
            <a:avLst/>
          </a:prstGeom>
          <a:solidFill>
            <a:schemeClr val="bg1"/>
          </a:solidFill>
          <a:ln w="25400" cap="rnd">
            <a:solidFill>
              <a:srgbClr val="02B050">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2000" dirty="0">
              <a:latin typeface="Arial" charset="0"/>
              <a:ea typeface="Arial" charset="0"/>
              <a:cs typeface="Arial" charset="0"/>
            </a:endParaRPr>
          </a:p>
          <a:p>
            <a:pPr algn="ctr"/>
            <a:endParaRPr lang="en-US" sz="2000" dirty="0">
              <a:latin typeface="Arial" charset="0"/>
              <a:ea typeface="Arial" charset="0"/>
              <a:cs typeface="Arial" charset="0"/>
            </a:endParaRPr>
          </a:p>
        </p:txBody>
      </p:sp>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3200" b="1" dirty="0" smtClean="0">
                <a:solidFill>
                  <a:schemeClr val="bg1"/>
                </a:solidFill>
                <a:ea typeface="Calibri" charset="0"/>
                <a:cs typeface="Calibri" charset="0"/>
              </a:rPr>
              <a:t>User Roles </a:t>
            </a:r>
            <a:r>
              <a:rPr lang="en-US" altLang="en-US" sz="3200" b="1" dirty="0" smtClean="0">
                <a:solidFill>
                  <a:schemeClr val="bg1"/>
                </a:solidFill>
                <a:ea typeface="Calibri" charset="0"/>
                <a:cs typeface="Calibri" charset="0"/>
              </a:rPr>
              <a:t>in </a:t>
            </a:r>
            <a:r>
              <a:rPr lang="en-US" altLang="en-US" sz="3200" b="1" dirty="0" err="1" smtClean="0">
                <a:solidFill>
                  <a:schemeClr val="bg1"/>
                </a:solidFill>
                <a:ea typeface="Calibri" charset="0"/>
                <a:cs typeface="Calibri" charset="0"/>
              </a:rPr>
              <a:t>BigBlueButton</a:t>
            </a:r>
            <a:endParaRPr lang="en-US" altLang="en-US" sz="3200" b="1" dirty="0">
              <a:solidFill>
                <a:schemeClr val="bg1"/>
              </a:solidFill>
              <a:ea typeface="Calibri" charset="0"/>
              <a:cs typeface="Calibri" charset="0"/>
            </a:endParaRP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5791201" y="2590800"/>
            <a:ext cx="1828801" cy="646331"/>
          </a:xfrm>
          <a:prstGeom prst="rect">
            <a:avLst/>
          </a:prstGeom>
          <a:noFill/>
        </p:spPr>
        <p:txBody>
          <a:bodyPr wrap="square" rtlCol="0">
            <a:spAutoFit/>
          </a:bodyPr>
          <a:lstStyle/>
          <a:p>
            <a:r>
              <a:rPr lang="en-US" altLang="en-US" dirty="0" smtClean="0">
                <a:solidFill>
                  <a:srgbClr val="016FC0"/>
                </a:solidFill>
                <a:latin typeface="Calibri" charset="0"/>
              </a:rPr>
              <a:t> </a:t>
            </a:r>
            <a:endParaRPr lang="en-US" altLang="en-US" dirty="0">
              <a:solidFill>
                <a:srgbClr val="016FC0"/>
              </a:solidFill>
              <a:latin typeface="Calibri" charset="0"/>
            </a:endParaRPr>
          </a:p>
          <a:p>
            <a:endParaRPr lang="en-US" dirty="0"/>
          </a:p>
        </p:txBody>
      </p:sp>
      <p:grpSp>
        <p:nvGrpSpPr>
          <p:cNvPr id="25" name="Group 24"/>
          <p:cNvGrpSpPr/>
          <p:nvPr/>
        </p:nvGrpSpPr>
        <p:grpSpPr>
          <a:xfrm>
            <a:off x="304015" y="1942642"/>
            <a:ext cx="1189507" cy="1295395"/>
            <a:chOff x="304015" y="1942642"/>
            <a:chExt cx="1189507" cy="1295395"/>
          </a:xfrm>
        </p:grpSpPr>
        <p:sp>
          <p:nvSpPr>
            <p:cNvPr id="3" name="Rectangle 2"/>
            <p:cNvSpPr/>
            <p:nvPr/>
          </p:nvSpPr>
          <p:spPr>
            <a:xfrm>
              <a:off x="304015" y="1942642"/>
              <a:ext cx="1189507" cy="1288299"/>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04015" y="1944724"/>
              <a:ext cx="1189507" cy="1293313"/>
            </a:xfrm>
            <a:prstGeom prst="rect">
              <a:avLst/>
            </a:prstGeom>
          </p:spPr>
          <p:txBody>
            <a:bodyPr wrap="square" anchor="ctr">
              <a:noAutofit/>
            </a:bodyPr>
            <a:lstStyle/>
            <a:p>
              <a:pPr algn="ctr"/>
              <a:r>
                <a:rPr lang="en-US" altLang="en-US" sz="2000" b="1" dirty="0" smtClean="0">
                  <a:solidFill>
                    <a:srgbClr val="016FC0"/>
                  </a:solidFill>
                  <a:latin typeface="Calibri" charset="0"/>
                </a:rPr>
                <a:t>Layout</a:t>
              </a:r>
            </a:p>
            <a:p>
              <a:pPr algn="ctr"/>
              <a:r>
                <a:rPr lang="en-US" altLang="en-US" sz="2000" b="1" dirty="0" smtClean="0">
                  <a:solidFill>
                    <a:srgbClr val="016FC0"/>
                  </a:solidFill>
                  <a:latin typeface="Calibri" charset="0"/>
                </a:rPr>
                <a:t>Content</a:t>
              </a:r>
            </a:p>
            <a:p>
              <a:pPr algn="ctr"/>
              <a:r>
                <a:rPr lang="en-US" altLang="en-US" sz="2000" b="1" dirty="0" smtClean="0">
                  <a:solidFill>
                    <a:srgbClr val="016FC0"/>
                  </a:solidFill>
                  <a:latin typeface="Calibri" charset="0"/>
                </a:rPr>
                <a:t>&amp;</a:t>
              </a:r>
            </a:p>
            <a:p>
              <a:pPr algn="ctr"/>
              <a:r>
                <a:rPr lang="en-US" altLang="en-US" sz="2000" b="1" dirty="0" smtClean="0">
                  <a:solidFill>
                    <a:srgbClr val="016FC0"/>
                  </a:solidFill>
                  <a:latin typeface="Calibri" charset="0"/>
                </a:rPr>
                <a:t>Roles</a:t>
              </a:r>
              <a:r>
                <a:rPr lang="en-US" altLang="en-US" dirty="0" smtClean="0">
                  <a:solidFill>
                    <a:srgbClr val="016FC0"/>
                  </a:solidFill>
                  <a:latin typeface="Calibri" charset="0"/>
                </a:rPr>
                <a:t> </a:t>
              </a:r>
              <a:endParaRPr lang="en-US" dirty="0"/>
            </a:p>
          </p:txBody>
        </p:sp>
      </p:grpSp>
      <p:grpSp>
        <p:nvGrpSpPr>
          <p:cNvPr id="23" name="Group 22"/>
          <p:cNvGrpSpPr/>
          <p:nvPr/>
        </p:nvGrpSpPr>
        <p:grpSpPr>
          <a:xfrm>
            <a:off x="288945" y="3505200"/>
            <a:ext cx="1204577" cy="562929"/>
            <a:chOff x="288945" y="3505200"/>
            <a:chExt cx="1204577" cy="562929"/>
          </a:xfrm>
        </p:grpSpPr>
        <p:sp>
          <p:nvSpPr>
            <p:cNvPr id="45" name="Rectangle 44"/>
            <p:cNvSpPr/>
            <p:nvPr/>
          </p:nvSpPr>
          <p:spPr>
            <a:xfrm>
              <a:off x="288945" y="3505201"/>
              <a:ext cx="1204577" cy="562928"/>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04015" y="3505200"/>
              <a:ext cx="1171911" cy="562928"/>
            </a:xfrm>
            <a:prstGeom prst="rect">
              <a:avLst/>
            </a:prstGeom>
          </p:spPr>
          <p:txBody>
            <a:bodyPr wrap="square" anchor="ctr">
              <a:noAutofit/>
            </a:bodyPr>
            <a:lstStyle/>
            <a:p>
              <a:pPr algn="ctr"/>
              <a:r>
                <a:rPr lang="en-US" altLang="en-US" b="1" dirty="0" smtClean="0">
                  <a:solidFill>
                    <a:srgbClr val="016FC0"/>
                  </a:solidFill>
                  <a:latin typeface="Calibri" charset="0"/>
                </a:rPr>
                <a:t>Screen share</a:t>
              </a:r>
              <a:endParaRPr lang="en-US" dirty="0"/>
            </a:p>
          </p:txBody>
        </p:sp>
      </p:grpSp>
      <p:sp>
        <p:nvSpPr>
          <p:cNvPr id="51" name="Rectangle 50"/>
          <p:cNvSpPr/>
          <p:nvPr/>
        </p:nvSpPr>
        <p:spPr>
          <a:xfrm flipH="1">
            <a:off x="10438210" y="3751590"/>
            <a:ext cx="3493800" cy="369332"/>
          </a:xfrm>
          <a:prstGeom prst="rect">
            <a:avLst/>
          </a:prstGeom>
        </p:spPr>
        <p:txBody>
          <a:bodyPr wrap="square">
            <a:spAutoFit/>
          </a:bodyPr>
          <a:lstStyle/>
          <a:p>
            <a:r>
              <a:rPr lang="en-US" altLang="en-US" b="1" dirty="0" smtClean="0">
                <a:solidFill>
                  <a:srgbClr val="016FC0"/>
                </a:solidFill>
                <a:latin typeface="Calibri" charset="0"/>
              </a:rPr>
              <a:t> </a:t>
            </a:r>
            <a:endParaRPr lang="en-US" dirty="0"/>
          </a:p>
        </p:txBody>
      </p:sp>
      <p:grpSp>
        <p:nvGrpSpPr>
          <p:cNvPr id="31" name="Group 30"/>
          <p:cNvGrpSpPr/>
          <p:nvPr/>
        </p:nvGrpSpPr>
        <p:grpSpPr>
          <a:xfrm>
            <a:off x="5181600" y="1465518"/>
            <a:ext cx="2231256" cy="4872746"/>
            <a:chOff x="6546981" y="1465518"/>
            <a:chExt cx="2231256" cy="4872746"/>
          </a:xfrm>
        </p:grpSpPr>
        <p:sp>
          <p:nvSpPr>
            <p:cNvPr id="76" name="Rectangle 75"/>
            <p:cNvSpPr/>
            <p:nvPr/>
          </p:nvSpPr>
          <p:spPr>
            <a:xfrm>
              <a:off x="6568437" y="1942642"/>
              <a:ext cx="2209800" cy="1295395"/>
            </a:xfrm>
            <a:prstGeom prst="rect">
              <a:avLst/>
            </a:prstGeom>
            <a:solidFill>
              <a:schemeClr val="bg1"/>
            </a:solidFill>
            <a:ln w="25400" cap="rnd">
              <a:solidFill>
                <a:srgbClr val="00B0F0">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rPr>
                <a:t>V</a:t>
              </a:r>
              <a:r>
                <a:rPr lang="en-US" sz="1600" b="1" dirty="0" smtClean="0">
                  <a:solidFill>
                    <a:srgbClr val="0070C0"/>
                  </a:solidFill>
                </a:rPr>
                <a:t>iew</a:t>
              </a:r>
              <a:r>
                <a:rPr lang="en-US" sz="1600" dirty="0" smtClean="0">
                  <a:solidFill>
                    <a:schemeClr val="tx1">
                      <a:lumMod val="65000"/>
                      <a:lumOff val="35000"/>
                    </a:schemeClr>
                  </a:solidFill>
                </a:rPr>
                <a:t> </a:t>
              </a:r>
              <a:r>
                <a:rPr lang="en-US" sz="1600" b="1" dirty="0">
                  <a:solidFill>
                    <a:srgbClr val="0070C0"/>
                  </a:solidFill>
                </a:rPr>
                <a:t>content</a:t>
              </a:r>
            </a:p>
          </p:txBody>
        </p:sp>
        <p:sp>
          <p:nvSpPr>
            <p:cNvPr id="79" name="Rectangle 78"/>
            <p:cNvSpPr/>
            <p:nvPr/>
          </p:nvSpPr>
          <p:spPr>
            <a:xfrm>
              <a:off x="6568437" y="1465518"/>
              <a:ext cx="2164079" cy="400110"/>
            </a:xfrm>
            <a:prstGeom prst="rect">
              <a:avLst/>
            </a:prstGeom>
          </p:spPr>
          <p:txBody>
            <a:bodyPr wrap="square">
              <a:spAutoFit/>
            </a:bodyPr>
            <a:lstStyle/>
            <a:p>
              <a:pPr algn="ctr"/>
              <a:r>
                <a:rPr lang="en-US" altLang="en-US" sz="2000" dirty="0">
                  <a:solidFill>
                    <a:srgbClr val="016FC0"/>
                  </a:solidFill>
                  <a:latin typeface="Calibri" charset="0"/>
                </a:rPr>
                <a:t> </a:t>
              </a:r>
              <a:r>
                <a:rPr lang="en-US" altLang="en-US" sz="2000" b="1" dirty="0" smtClean="0">
                  <a:solidFill>
                    <a:srgbClr val="016FC0"/>
                  </a:solidFill>
                  <a:latin typeface="Calibri" charset="0"/>
                </a:rPr>
                <a:t>Participants can:	</a:t>
              </a:r>
              <a:endParaRPr lang="en-US" altLang="en-US" sz="2000" b="1" dirty="0">
                <a:solidFill>
                  <a:srgbClr val="016FC0"/>
                </a:solidFill>
                <a:latin typeface="Calibri" charset="0"/>
              </a:endParaRPr>
            </a:p>
          </p:txBody>
        </p:sp>
        <p:grpSp>
          <p:nvGrpSpPr>
            <p:cNvPr id="85" name="Group 84"/>
            <p:cNvGrpSpPr/>
            <p:nvPr/>
          </p:nvGrpSpPr>
          <p:grpSpPr>
            <a:xfrm>
              <a:off x="6546981" y="3502459"/>
              <a:ext cx="2209799" cy="568409"/>
              <a:chOff x="4133849" y="3499719"/>
              <a:chExt cx="2209799" cy="568409"/>
            </a:xfrm>
          </p:grpSpPr>
          <p:sp>
            <p:nvSpPr>
              <p:cNvPr id="86" name="Rectangle 85"/>
              <p:cNvSpPr/>
              <p:nvPr/>
            </p:nvSpPr>
            <p:spPr>
              <a:xfrm>
                <a:off x="4133849" y="3505200"/>
                <a:ext cx="2209799" cy="562928"/>
              </a:xfrm>
              <a:prstGeom prst="rect">
                <a:avLst/>
              </a:prstGeom>
              <a:solidFill>
                <a:schemeClr val="bg1"/>
              </a:solidFill>
              <a:ln w="25400" cap="rnd">
                <a:solidFill>
                  <a:srgbClr val="00B0F0">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600" dirty="0">
                  <a:solidFill>
                    <a:srgbClr val="0070C0"/>
                  </a:solidFill>
                  <a:latin typeface="Arial" charset="0"/>
                  <a:ea typeface="Arial" charset="0"/>
                  <a:cs typeface="Arial" charset="0"/>
                </a:endParaRPr>
              </a:p>
              <a:p>
                <a:pPr algn="ctr"/>
                <a:endParaRPr lang="en-US" sz="1600" dirty="0">
                  <a:solidFill>
                    <a:srgbClr val="0070C0"/>
                  </a:solidFill>
                  <a:latin typeface="Arial" charset="0"/>
                  <a:ea typeface="Arial" charset="0"/>
                  <a:cs typeface="Arial" charset="0"/>
                </a:endParaRPr>
              </a:p>
            </p:txBody>
          </p:sp>
          <p:sp>
            <p:nvSpPr>
              <p:cNvPr id="87" name="TextBox 86"/>
              <p:cNvSpPr txBox="1"/>
              <p:nvPr/>
            </p:nvSpPr>
            <p:spPr>
              <a:xfrm>
                <a:off x="4145847" y="3499719"/>
                <a:ext cx="2183128" cy="551966"/>
              </a:xfrm>
              <a:prstGeom prst="rect">
                <a:avLst/>
              </a:prstGeom>
              <a:noFill/>
            </p:spPr>
            <p:txBody>
              <a:bodyPr wrap="square" rtlCol="0" anchor="ctr">
                <a:noAutofit/>
              </a:bodyPr>
              <a:lstStyle/>
              <a:p>
                <a:pPr algn="ctr"/>
                <a:r>
                  <a:rPr lang="en-US" sz="1600" b="1" dirty="0">
                    <a:solidFill>
                      <a:srgbClr val="0070C0"/>
                    </a:solidFill>
                  </a:rPr>
                  <a:t>V</a:t>
                </a:r>
                <a:r>
                  <a:rPr lang="en-US" sz="1600" b="1" dirty="0" smtClean="0">
                    <a:solidFill>
                      <a:srgbClr val="0070C0"/>
                    </a:solidFill>
                  </a:rPr>
                  <a:t>iew screen share</a:t>
                </a:r>
                <a:endParaRPr lang="en-US" sz="1600" b="1" dirty="0">
                  <a:solidFill>
                    <a:srgbClr val="0070C0"/>
                  </a:solidFill>
                </a:endParaRPr>
              </a:p>
            </p:txBody>
          </p:sp>
        </p:grpSp>
        <p:grpSp>
          <p:nvGrpSpPr>
            <p:cNvPr id="107" name="Group 106"/>
            <p:cNvGrpSpPr/>
            <p:nvPr/>
          </p:nvGrpSpPr>
          <p:grpSpPr>
            <a:xfrm>
              <a:off x="6550149" y="4250012"/>
              <a:ext cx="2209799" cy="568409"/>
              <a:chOff x="4133849" y="3499719"/>
              <a:chExt cx="2209799" cy="568409"/>
            </a:xfrm>
          </p:grpSpPr>
          <p:sp>
            <p:nvSpPr>
              <p:cNvPr id="108" name="Rectangle 107"/>
              <p:cNvSpPr/>
              <p:nvPr/>
            </p:nvSpPr>
            <p:spPr>
              <a:xfrm>
                <a:off x="4133849" y="3505200"/>
                <a:ext cx="2209799" cy="562928"/>
              </a:xfrm>
              <a:prstGeom prst="rect">
                <a:avLst/>
              </a:prstGeom>
              <a:solidFill>
                <a:schemeClr val="bg1"/>
              </a:solidFill>
              <a:ln w="25400" cap="rnd">
                <a:solidFill>
                  <a:srgbClr val="00B0F0">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600" dirty="0">
                  <a:solidFill>
                    <a:srgbClr val="0070C0"/>
                  </a:solidFill>
                  <a:latin typeface="Arial" charset="0"/>
                  <a:ea typeface="Arial" charset="0"/>
                  <a:cs typeface="Arial" charset="0"/>
                </a:endParaRPr>
              </a:p>
              <a:p>
                <a:pPr algn="ctr"/>
                <a:endParaRPr lang="en-US" sz="1600" dirty="0">
                  <a:solidFill>
                    <a:srgbClr val="0070C0"/>
                  </a:solidFill>
                  <a:latin typeface="Arial" charset="0"/>
                  <a:ea typeface="Arial" charset="0"/>
                  <a:cs typeface="Arial" charset="0"/>
                </a:endParaRPr>
              </a:p>
            </p:txBody>
          </p:sp>
          <p:sp>
            <p:nvSpPr>
              <p:cNvPr id="109" name="TextBox 108"/>
              <p:cNvSpPr txBox="1"/>
              <p:nvPr/>
            </p:nvSpPr>
            <p:spPr>
              <a:xfrm>
                <a:off x="4145847" y="3499719"/>
                <a:ext cx="2183128" cy="551966"/>
              </a:xfrm>
              <a:prstGeom prst="rect">
                <a:avLst/>
              </a:prstGeom>
              <a:noFill/>
            </p:spPr>
            <p:txBody>
              <a:bodyPr wrap="square" rtlCol="0" anchor="ctr">
                <a:noAutofit/>
              </a:bodyPr>
              <a:lstStyle/>
              <a:p>
                <a:pPr algn="ctr"/>
                <a:r>
                  <a:rPr lang="en-US" sz="1600" b="1" dirty="0">
                    <a:solidFill>
                      <a:srgbClr val="0070C0"/>
                    </a:solidFill>
                  </a:rPr>
                  <a:t>B</a:t>
                </a:r>
                <a:r>
                  <a:rPr lang="en-US" sz="1600" b="1" dirty="0" smtClean="0">
                    <a:solidFill>
                      <a:srgbClr val="0070C0"/>
                    </a:solidFill>
                  </a:rPr>
                  <a:t>roadcast video</a:t>
                </a:r>
                <a:endParaRPr lang="en-US" sz="1600" b="1" dirty="0">
                  <a:solidFill>
                    <a:srgbClr val="0070C0"/>
                  </a:solidFill>
                </a:endParaRPr>
              </a:p>
            </p:txBody>
          </p:sp>
        </p:grpSp>
        <p:grpSp>
          <p:nvGrpSpPr>
            <p:cNvPr id="116" name="Group 115"/>
            <p:cNvGrpSpPr/>
            <p:nvPr/>
          </p:nvGrpSpPr>
          <p:grpSpPr>
            <a:xfrm>
              <a:off x="6553077" y="5007854"/>
              <a:ext cx="2209799" cy="568409"/>
              <a:chOff x="4133849" y="3499719"/>
              <a:chExt cx="2209799" cy="568409"/>
            </a:xfrm>
          </p:grpSpPr>
          <p:sp>
            <p:nvSpPr>
              <p:cNvPr id="117" name="Rectangle 116"/>
              <p:cNvSpPr/>
              <p:nvPr/>
            </p:nvSpPr>
            <p:spPr>
              <a:xfrm>
                <a:off x="4133849" y="3505200"/>
                <a:ext cx="2209799" cy="562928"/>
              </a:xfrm>
              <a:prstGeom prst="rect">
                <a:avLst/>
              </a:prstGeom>
              <a:solidFill>
                <a:schemeClr val="bg1"/>
              </a:solidFill>
              <a:ln w="25400" cap="rnd">
                <a:solidFill>
                  <a:srgbClr val="00B0F0">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600" dirty="0">
                  <a:latin typeface="Arial" charset="0"/>
                  <a:ea typeface="Arial" charset="0"/>
                  <a:cs typeface="Arial" charset="0"/>
                </a:endParaRPr>
              </a:p>
              <a:p>
                <a:pPr algn="ctr"/>
                <a:endParaRPr lang="en-US" sz="1600" dirty="0">
                  <a:latin typeface="Arial" charset="0"/>
                  <a:ea typeface="Arial" charset="0"/>
                  <a:cs typeface="Arial" charset="0"/>
                </a:endParaRPr>
              </a:p>
            </p:txBody>
          </p:sp>
          <p:sp>
            <p:nvSpPr>
              <p:cNvPr id="118" name="TextBox 117"/>
              <p:cNvSpPr txBox="1"/>
              <p:nvPr/>
            </p:nvSpPr>
            <p:spPr>
              <a:xfrm>
                <a:off x="4145847" y="3499719"/>
                <a:ext cx="2183128" cy="551966"/>
              </a:xfrm>
              <a:prstGeom prst="rect">
                <a:avLst/>
              </a:prstGeom>
              <a:noFill/>
            </p:spPr>
            <p:txBody>
              <a:bodyPr wrap="square" rtlCol="0" anchor="ctr">
                <a:noAutofit/>
              </a:bodyPr>
              <a:lstStyle/>
              <a:p>
                <a:pPr algn="ctr"/>
                <a:r>
                  <a:rPr lang="en-US" sz="1600" b="1" dirty="0">
                    <a:solidFill>
                      <a:srgbClr val="0070C0"/>
                    </a:solidFill>
                  </a:rPr>
                  <a:t>B</a:t>
                </a:r>
                <a:r>
                  <a:rPr lang="en-US" sz="1600" b="1" dirty="0" smtClean="0">
                    <a:solidFill>
                      <a:srgbClr val="0070C0"/>
                    </a:solidFill>
                  </a:rPr>
                  <a:t>roadcast audio</a:t>
                </a:r>
                <a:endParaRPr lang="en-US" sz="1600" b="1" dirty="0">
                  <a:solidFill>
                    <a:srgbClr val="0070C0"/>
                  </a:solidFill>
                </a:endParaRPr>
              </a:p>
            </p:txBody>
          </p:sp>
        </p:grpSp>
        <p:grpSp>
          <p:nvGrpSpPr>
            <p:cNvPr id="125" name="Group 124"/>
            <p:cNvGrpSpPr/>
            <p:nvPr/>
          </p:nvGrpSpPr>
          <p:grpSpPr>
            <a:xfrm>
              <a:off x="6558979" y="5769855"/>
              <a:ext cx="2209799" cy="568409"/>
              <a:chOff x="4133849" y="3499719"/>
              <a:chExt cx="2209799" cy="568409"/>
            </a:xfrm>
          </p:grpSpPr>
          <p:sp>
            <p:nvSpPr>
              <p:cNvPr id="126" name="Rectangle 125"/>
              <p:cNvSpPr/>
              <p:nvPr/>
            </p:nvSpPr>
            <p:spPr>
              <a:xfrm>
                <a:off x="4133849" y="3505200"/>
                <a:ext cx="2209799" cy="562928"/>
              </a:xfrm>
              <a:prstGeom prst="rect">
                <a:avLst/>
              </a:prstGeom>
              <a:solidFill>
                <a:schemeClr val="bg1"/>
              </a:solidFill>
              <a:ln w="25400" cap="rnd">
                <a:solidFill>
                  <a:srgbClr val="00B0F0">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600" dirty="0">
                  <a:latin typeface="Arial" charset="0"/>
                  <a:ea typeface="Arial" charset="0"/>
                  <a:cs typeface="Arial" charset="0"/>
                </a:endParaRPr>
              </a:p>
              <a:p>
                <a:pPr algn="ctr"/>
                <a:endParaRPr lang="en-US" sz="1600" dirty="0">
                  <a:latin typeface="Arial" charset="0"/>
                  <a:ea typeface="Arial" charset="0"/>
                  <a:cs typeface="Arial" charset="0"/>
                </a:endParaRPr>
              </a:p>
            </p:txBody>
          </p:sp>
          <p:sp>
            <p:nvSpPr>
              <p:cNvPr id="127" name="TextBox 126"/>
              <p:cNvSpPr txBox="1"/>
              <p:nvPr/>
            </p:nvSpPr>
            <p:spPr>
              <a:xfrm>
                <a:off x="4145847" y="3499719"/>
                <a:ext cx="2183128" cy="551966"/>
              </a:xfrm>
              <a:prstGeom prst="rect">
                <a:avLst/>
              </a:prstGeom>
              <a:noFill/>
            </p:spPr>
            <p:txBody>
              <a:bodyPr wrap="square" rtlCol="0" anchor="ctr">
                <a:noAutofit/>
              </a:bodyPr>
              <a:lstStyle/>
              <a:p>
                <a:pPr algn="ctr"/>
                <a:r>
                  <a:rPr lang="en-US" sz="1600" b="1" dirty="0" smtClean="0">
                    <a:solidFill>
                      <a:srgbClr val="0070C0"/>
                    </a:solidFill>
                  </a:rPr>
                  <a:t>Chat</a:t>
                </a:r>
                <a:endParaRPr lang="en-US" sz="1600" b="1" dirty="0">
                  <a:solidFill>
                    <a:srgbClr val="0070C0"/>
                  </a:solidFill>
                </a:endParaRPr>
              </a:p>
            </p:txBody>
          </p:sp>
        </p:grpSp>
      </p:grpSp>
      <p:grpSp>
        <p:nvGrpSpPr>
          <p:cNvPr id="32" name="Group 31"/>
          <p:cNvGrpSpPr/>
          <p:nvPr/>
        </p:nvGrpSpPr>
        <p:grpSpPr>
          <a:xfrm>
            <a:off x="2426403" y="1466332"/>
            <a:ext cx="2221797" cy="4867870"/>
            <a:chOff x="1696103" y="1466332"/>
            <a:chExt cx="2221797" cy="4867870"/>
          </a:xfrm>
        </p:grpSpPr>
        <p:sp>
          <p:nvSpPr>
            <p:cNvPr id="6" name="Rectangle 5"/>
            <p:cNvSpPr/>
            <p:nvPr/>
          </p:nvSpPr>
          <p:spPr>
            <a:xfrm>
              <a:off x="1718310" y="1466332"/>
              <a:ext cx="2164079" cy="400110"/>
            </a:xfrm>
            <a:prstGeom prst="rect">
              <a:avLst/>
            </a:prstGeom>
          </p:spPr>
          <p:txBody>
            <a:bodyPr wrap="square">
              <a:spAutoFit/>
            </a:bodyPr>
            <a:lstStyle/>
            <a:p>
              <a:pPr algn="ctr"/>
              <a:r>
                <a:rPr lang="en-US" altLang="en-US" sz="2000" b="1" dirty="0" smtClean="0">
                  <a:solidFill>
                    <a:srgbClr val="00B050"/>
                  </a:solidFill>
                  <a:latin typeface="Calibri" charset="0"/>
                </a:rPr>
                <a:t>     Presenter can:</a:t>
              </a:r>
              <a:r>
                <a:rPr lang="en-US" altLang="en-US" sz="2000" b="1" dirty="0" smtClean="0">
                  <a:solidFill>
                    <a:srgbClr val="016FC0"/>
                  </a:solidFill>
                  <a:latin typeface="Calibri" charset="0"/>
                </a:rPr>
                <a:t>	</a:t>
              </a:r>
              <a:endParaRPr lang="en-US" altLang="en-US" sz="2000" b="1" dirty="0">
                <a:solidFill>
                  <a:srgbClr val="016FC0"/>
                </a:solidFill>
                <a:latin typeface="Calibri" charset="0"/>
              </a:endParaRPr>
            </a:p>
          </p:txBody>
        </p:sp>
        <p:grpSp>
          <p:nvGrpSpPr>
            <p:cNvPr id="27" name="Group 26"/>
            <p:cNvGrpSpPr/>
            <p:nvPr/>
          </p:nvGrpSpPr>
          <p:grpSpPr>
            <a:xfrm>
              <a:off x="1699261" y="1942642"/>
              <a:ext cx="2209800" cy="1297865"/>
              <a:chOff x="1699261" y="1942642"/>
              <a:chExt cx="2209800" cy="1297865"/>
            </a:xfrm>
          </p:grpSpPr>
          <p:sp>
            <p:nvSpPr>
              <p:cNvPr id="13" name="Rectangle 12"/>
              <p:cNvSpPr/>
              <p:nvPr/>
            </p:nvSpPr>
            <p:spPr>
              <a:xfrm>
                <a:off x="1699261" y="1942642"/>
                <a:ext cx="2209800" cy="1295395"/>
              </a:xfrm>
              <a:prstGeom prst="rect">
                <a:avLst/>
              </a:prstGeom>
              <a:solidFill>
                <a:schemeClr val="bg1"/>
              </a:solidFill>
              <a:ln w="25400" cap="rnd">
                <a:solidFill>
                  <a:srgbClr val="02B050">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000" dirty="0">
                    <a:latin typeface="Arial" charset="0"/>
                    <a:ea typeface="Arial" charset="0"/>
                    <a:cs typeface="Arial" charset="0"/>
                  </a:rPr>
                  <a:t>and add or edit layouts and add or edit layouts</a:t>
                </a:r>
                <a:endParaRPr lang="en-US" sz="2000" dirty="0">
                  <a:latin typeface="Arial" charset="0"/>
                  <a:ea typeface="Arial" charset="0"/>
                  <a:cs typeface="Arial" charset="0"/>
                </a:endParaRPr>
              </a:p>
            </p:txBody>
          </p:sp>
          <p:sp>
            <p:nvSpPr>
              <p:cNvPr id="10" name="TextBox 9"/>
              <p:cNvSpPr txBox="1"/>
              <p:nvPr/>
            </p:nvSpPr>
            <p:spPr>
              <a:xfrm flipH="1">
                <a:off x="1853606" y="1952208"/>
                <a:ext cx="2047832" cy="1288299"/>
              </a:xfrm>
              <a:prstGeom prst="rect">
                <a:avLst/>
              </a:prstGeom>
              <a:noFill/>
            </p:spPr>
            <p:txBody>
              <a:bodyPr wrap="square" rtlCol="0" anchor="t">
                <a:noAutofit/>
              </a:bodyPr>
              <a:lstStyle/>
              <a:p>
                <a:r>
                  <a:rPr lang="en-US" altLang="en-US" sz="1500" b="1" dirty="0" smtClean="0">
                    <a:solidFill>
                      <a:srgbClr val="00B050"/>
                    </a:solidFill>
                  </a:rPr>
                  <a:t>Change meeting layout</a:t>
                </a:r>
                <a:endParaRPr lang="en-US" altLang="en-US" sz="1500" b="1" dirty="0">
                  <a:solidFill>
                    <a:srgbClr val="00B050"/>
                  </a:solidFill>
                </a:endParaRPr>
              </a:p>
              <a:p>
                <a:r>
                  <a:rPr lang="en-US" sz="1500" b="1" dirty="0" smtClean="0">
                    <a:solidFill>
                      <a:srgbClr val="00B050"/>
                    </a:solidFill>
                  </a:rPr>
                  <a:t>Upload presentations</a:t>
                </a:r>
              </a:p>
              <a:p>
                <a:r>
                  <a:rPr lang="en-US" altLang="en-US" sz="1500" b="1" dirty="0" smtClean="0">
                    <a:solidFill>
                      <a:srgbClr val="00B050"/>
                    </a:solidFill>
                  </a:rPr>
                  <a:t>Pass Presenter rights</a:t>
                </a:r>
              </a:p>
              <a:p>
                <a:r>
                  <a:rPr lang="en-US" altLang="en-US" sz="1500" b="1" dirty="0" smtClean="0">
                    <a:solidFill>
                      <a:srgbClr val="00B050"/>
                    </a:solidFill>
                  </a:rPr>
                  <a:t>Record meetings</a:t>
                </a:r>
              </a:p>
              <a:p>
                <a:r>
                  <a:rPr lang="en-US" altLang="en-US" sz="1500" b="1" dirty="0" smtClean="0">
                    <a:solidFill>
                      <a:srgbClr val="00B050"/>
                    </a:solidFill>
                  </a:rPr>
                  <a:t>Start breakouts</a:t>
                </a:r>
                <a:endParaRPr lang="en-US" altLang="en-US" sz="1500" b="1" dirty="0">
                  <a:solidFill>
                    <a:srgbClr val="00B050"/>
                  </a:solidFill>
                </a:endParaRPr>
              </a:p>
            </p:txBody>
          </p:sp>
        </p:grpSp>
        <p:grpSp>
          <p:nvGrpSpPr>
            <p:cNvPr id="88" name="Group 87"/>
            <p:cNvGrpSpPr/>
            <p:nvPr/>
          </p:nvGrpSpPr>
          <p:grpSpPr>
            <a:xfrm>
              <a:off x="1696103" y="3498397"/>
              <a:ext cx="2209799" cy="568409"/>
              <a:chOff x="4133849" y="3499719"/>
              <a:chExt cx="2209799" cy="568409"/>
            </a:xfrm>
          </p:grpSpPr>
          <p:sp>
            <p:nvSpPr>
              <p:cNvPr id="89" name="Rectangle 88"/>
              <p:cNvSpPr/>
              <p:nvPr/>
            </p:nvSpPr>
            <p:spPr>
              <a:xfrm>
                <a:off x="4133849" y="3505200"/>
                <a:ext cx="2209799" cy="562928"/>
              </a:xfrm>
              <a:prstGeom prst="rect">
                <a:avLst/>
              </a:prstGeom>
              <a:solidFill>
                <a:schemeClr val="bg1"/>
              </a:solidFill>
              <a:ln w="25400" cap="rnd">
                <a:solidFill>
                  <a:srgbClr val="02B050">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2000" dirty="0">
                  <a:latin typeface="Arial" charset="0"/>
                  <a:ea typeface="Arial" charset="0"/>
                  <a:cs typeface="Arial" charset="0"/>
                </a:endParaRPr>
              </a:p>
              <a:p>
                <a:pPr algn="ctr"/>
                <a:endParaRPr lang="en-US" sz="2000" dirty="0">
                  <a:latin typeface="Arial" charset="0"/>
                  <a:ea typeface="Arial" charset="0"/>
                  <a:cs typeface="Arial" charset="0"/>
                </a:endParaRPr>
              </a:p>
            </p:txBody>
          </p:sp>
          <p:sp>
            <p:nvSpPr>
              <p:cNvPr id="90" name="TextBox 89"/>
              <p:cNvSpPr txBox="1"/>
              <p:nvPr/>
            </p:nvSpPr>
            <p:spPr>
              <a:xfrm>
                <a:off x="4145847" y="3499719"/>
                <a:ext cx="2183128" cy="551966"/>
              </a:xfrm>
              <a:prstGeom prst="rect">
                <a:avLst/>
              </a:prstGeom>
              <a:noFill/>
              <a:ln>
                <a:solidFill>
                  <a:srgbClr val="02B050">
                    <a:alpha val="50000"/>
                  </a:srgbClr>
                </a:solidFill>
              </a:ln>
            </p:spPr>
            <p:txBody>
              <a:bodyPr wrap="square" rtlCol="0" anchor="ctr">
                <a:noAutofit/>
              </a:bodyPr>
              <a:lstStyle/>
              <a:p>
                <a:pPr algn="ctr"/>
                <a:r>
                  <a:rPr lang="en-US" sz="1600" b="1" dirty="0">
                    <a:solidFill>
                      <a:srgbClr val="02B050"/>
                    </a:solidFill>
                  </a:rPr>
                  <a:t>S</a:t>
                </a:r>
                <a:r>
                  <a:rPr lang="en-US" sz="1600" b="1" dirty="0" smtClean="0">
                    <a:solidFill>
                      <a:srgbClr val="02B050"/>
                    </a:solidFill>
                  </a:rPr>
                  <a:t>hare </a:t>
                </a:r>
                <a:r>
                  <a:rPr lang="en-US" sz="1600" b="1" dirty="0">
                    <a:solidFill>
                      <a:srgbClr val="02B050"/>
                    </a:solidFill>
                  </a:rPr>
                  <a:t>screen</a:t>
                </a:r>
              </a:p>
            </p:txBody>
          </p:sp>
        </p:grpSp>
        <p:grpSp>
          <p:nvGrpSpPr>
            <p:cNvPr id="110" name="Group 109"/>
            <p:cNvGrpSpPr/>
            <p:nvPr/>
          </p:nvGrpSpPr>
          <p:grpSpPr>
            <a:xfrm>
              <a:off x="1699271" y="4245950"/>
              <a:ext cx="2209799" cy="568409"/>
              <a:chOff x="4133849" y="3499719"/>
              <a:chExt cx="2209799" cy="568409"/>
            </a:xfrm>
          </p:grpSpPr>
          <p:sp>
            <p:nvSpPr>
              <p:cNvPr id="111" name="Rectangle 110"/>
              <p:cNvSpPr/>
              <p:nvPr/>
            </p:nvSpPr>
            <p:spPr>
              <a:xfrm>
                <a:off x="4133849" y="3505200"/>
                <a:ext cx="2209799" cy="562928"/>
              </a:xfrm>
              <a:prstGeom prst="rect">
                <a:avLst/>
              </a:prstGeom>
              <a:solidFill>
                <a:schemeClr val="bg1"/>
              </a:solidFill>
              <a:ln w="25400" cap="rnd">
                <a:solidFill>
                  <a:srgbClr val="02B050">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2000" dirty="0">
                  <a:latin typeface="Arial" charset="0"/>
                  <a:ea typeface="Arial" charset="0"/>
                  <a:cs typeface="Arial" charset="0"/>
                </a:endParaRPr>
              </a:p>
              <a:p>
                <a:pPr algn="ctr"/>
                <a:endParaRPr lang="en-US" sz="2000" dirty="0">
                  <a:latin typeface="Arial" charset="0"/>
                  <a:ea typeface="Arial" charset="0"/>
                  <a:cs typeface="Arial" charset="0"/>
                </a:endParaRPr>
              </a:p>
            </p:txBody>
          </p:sp>
          <p:sp>
            <p:nvSpPr>
              <p:cNvPr id="112" name="TextBox 111"/>
              <p:cNvSpPr txBox="1"/>
              <p:nvPr/>
            </p:nvSpPr>
            <p:spPr>
              <a:xfrm>
                <a:off x="4145847" y="3499719"/>
                <a:ext cx="2183128" cy="551966"/>
              </a:xfrm>
              <a:prstGeom prst="rect">
                <a:avLst/>
              </a:prstGeom>
              <a:noFill/>
              <a:ln>
                <a:solidFill>
                  <a:srgbClr val="02B050">
                    <a:alpha val="50000"/>
                  </a:srgbClr>
                </a:solidFill>
              </a:ln>
            </p:spPr>
            <p:txBody>
              <a:bodyPr wrap="square" rtlCol="0" anchor="ctr">
                <a:noAutofit/>
              </a:bodyPr>
              <a:lstStyle/>
              <a:p>
                <a:pPr algn="ctr"/>
                <a:r>
                  <a:rPr lang="en-US" sz="1600" b="1" dirty="0">
                    <a:solidFill>
                      <a:srgbClr val="00B050"/>
                    </a:solidFill>
                  </a:rPr>
                  <a:t>B</a:t>
                </a:r>
                <a:r>
                  <a:rPr lang="en-US" sz="1600" b="1" dirty="0" smtClean="0">
                    <a:solidFill>
                      <a:srgbClr val="00B050"/>
                    </a:solidFill>
                  </a:rPr>
                  <a:t>roadcast </a:t>
                </a:r>
                <a:r>
                  <a:rPr lang="en-US" sz="1600" b="1" dirty="0">
                    <a:solidFill>
                      <a:srgbClr val="00B050"/>
                    </a:solidFill>
                  </a:rPr>
                  <a:t>video</a:t>
                </a:r>
              </a:p>
            </p:txBody>
          </p:sp>
        </p:grpSp>
        <p:sp>
          <p:nvSpPr>
            <p:cNvPr id="121" name="TextBox 120"/>
            <p:cNvSpPr txBox="1"/>
            <p:nvPr/>
          </p:nvSpPr>
          <p:spPr>
            <a:xfrm>
              <a:off x="1714197" y="5003792"/>
              <a:ext cx="2183128" cy="551966"/>
            </a:xfrm>
            <a:prstGeom prst="rect">
              <a:avLst/>
            </a:prstGeom>
            <a:noFill/>
          </p:spPr>
          <p:txBody>
            <a:bodyPr wrap="square" rtlCol="0" anchor="ctr">
              <a:noAutofit/>
            </a:bodyPr>
            <a:lstStyle/>
            <a:p>
              <a:pPr algn="ctr"/>
              <a:r>
                <a:rPr lang="en-US" sz="1600" b="1" dirty="0">
                  <a:solidFill>
                    <a:srgbClr val="00B050"/>
                  </a:solidFill>
                </a:rPr>
                <a:t>B</a:t>
              </a:r>
              <a:r>
                <a:rPr lang="en-US" sz="1600" b="1" dirty="0" smtClean="0">
                  <a:solidFill>
                    <a:srgbClr val="00B050"/>
                  </a:solidFill>
                </a:rPr>
                <a:t>roadcast </a:t>
              </a:r>
              <a:r>
                <a:rPr lang="en-US" sz="1600" b="1" dirty="0">
                  <a:solidFill>
                    <a:srgbClr val="00B050"/>
                  </a:solidFill>
                </a:rPr>
                <a:t>audio</a:t>
              </a:r>
            </a:p>
            <a:p>
              <a:pPr algn="ctr"/>
              <a:r>
                <a:rPr lang="en-US" sz="1600" b="1" dirty="0">
                  <a:solidFill>
                    <a:srgbClr val="00B050"/>
                  </a:solidFill>
                </a:rPr>
                <a:t>M</a:t>
              </a:r>
              <a:r>
                <a:rPr lang="en-US" sz="1600" b="1" dirty="0" smtClean="0">
                  <a:solidFill>
                    <a:srgbClr val="00B050"/>
                  </a:solidFill>
                </a:rPr>
                <a:t>ute </a:t>
              </a:r>
              <a:r>
                <a:rPr lang="en-US" sz="1600" b="1" dirty="0">
                  <a:solidFill>
                    <a:srgbClr val="00B050"/>
                  </a:solidFill>
                </a:rPr>
                <a:t>others</a:t>
              </a:r>
            </a:p>
          </p:txBody>
        </p:sp>
        <p:grpSp>
          <p:nvGrpSpPr>
            <p:cNvPr id="128" name="Group 127"/>
            <p:cNvGrpSpPr/>
            <p:nvPr/>
          </p:nvGrpSpPr>
          <p:grpSpPr>
            <a:xfrm>
              <a:off x="1708101" y="5765793"/>
              <a:ext cx="2209799" cy="568409"/>
              <a:chOff x="4133849" y="3499719"/>
              <a:chExt cx="2209799" cy="568409"/>
            </a:xfrm>
          </p:grpSpPr>
          <p:sp>
            <p:nvSpPr>
              <p:cNvPr id="129" name="Rectangle 128"/>
              <p:cNvSpPr/>
              <p:nvPr/>
            </p:nvSpPr>
            <p:spPr>
              <a:xfrm>
                <a:off x="4133849" y="3505200"/>
                <a:ext cx="2209799" cy="562928"/>
              </a:xfrm>
              <a:prstGeom prst="rect">
                <a:avLst/>
              </a:prstGeom>
              <a:solidFill>
                <a:schemeClr val="bg1"/>
              </a:solidFill>
              <a:ln w="25400" cap="rnd">
                <a:solidFill>
                  <a:srgbClr val="02B050">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2000" dirty="0">
                  <a:latin typeface="Arial" charset="0"/>
                  <a:ea typeface="Arial" charset="0"/>
                  <a:cs typeface="Arial" charset="0"/>
                </a:endParaRPr>
              </a:p>
              <a:p>
                <a:pPr algn="ctr"/>
                <a:endParaRPr lang="en-US" sz="2000" dirty="0">
                  <a:latin typeface="Arial" charset="0"/>
                  <a:ea typeface="Arial" charset="0"/>
                  <a:cs typeface="Arial" charset="0"/>
                </a:endParaRPr>
              </a:p>
            </p:txBody>
          </p:sp>
          <p:sp>
            <p:nvSpPr>
              <p:cNvPr id="130" name="TextBox 129"/>
              <p:cNvSpPr txBox="1"/>
              <p:nvPr/>
            </p:nvSpPr>
            <p:spPr>
              <a:xfrm>
                <a:off x="4145847" y="3499719"/>
                <a:ext cx="2183128" cy="551966"/>
              </a:xfrm>
              <a:prstGeom prst="rect">
                <a:avLst/>
              </a:prstGeom>
              <a:noFill/>
              <a:ln>
                <a:solidFill>
                  <a:srgbClr val="02B050">
                    <a:alpha val="50000"/>
                  </a:srgbClr>
                </a:solidFill>
              </a:ln>
            </p:spPr>
            <p:txBody>
              <a:bodyPr wrap="square" rtlCol="0" anchor="ctr">
                <a:noAutofit/>
              </a:bodyPr>
              <a:lstStyle/>
              <a:p>
                <a:pPr algn="ctr"/>
                <a:r>
                  <a:rPr lang="en-US" sz="1600" b="1" dirty="0" smtClean="0">
                    <a:solidFill>
                      <a:srgbClr val="00B050"/>
                    </a:solidFill>
                  </a:rPr>
                  <a:t>Chat</a:t>
                </a:r>
                <a:endParaRPr lang="en-US" sz="1600" b="1" dirty="0">
                  <a:solidFill>
                    <a:srgbClr val="00B050"/>
                  </a:solidFill>
                </a:endParaRPr>
              </a:p>
            </p:txBody>
          </p:sp>
        </p:grpSp>
      </p:grpSp>
      <p:grpSp>
        <p:nvGrpSpPr>
          <p:cNvPr id="132" name="Group 131"/>
          <p:cNvGrpSpPr/>
          <p:nvPr/>
        </p:nvGrpSpPr>
        <p:grpSpPr>
          <a:xfrm>
            <a:off x="288945" y="4251430"/>
            <a:ext cx="1204577" cy="562929"/>
            <a:chOff x="288945" y="3505200"/>
            <a:chExt cx="1204577" cy="562929"/>
          </a:xfrm>
        </p:grpSpPr>
        <p:sp>
          <p:nvSpPr>
            <p:cNvPr id="133" name="Rectangle 132"/>
            <p:cNvSpPr/>
            <p:nvPr/>
          </p:nvSpPr>
          <p:spPr>
            <a:xfrm>
              <a:off x="288945" y="3505201"/>
              <a:ext cx="1204577" cy="562928"/>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p:cNvSpPr/>
            <p:nvPr/>
          </p:nvSpPr>
          <p:spPr>
            <a:xfrm>
              <a:off x="304015" y="3505200"/>
              <a:ext cx="1171911" cy="562928"/>
            </a:xfrm>
            <a:prstGeom prst="rect">
              <a:avLst/>
            </a:prstGeom>
          </p:spPr>
          <p:txBody>
            <a:bodyPr wrap="square" anchor="ctr">
              <a:noAutofit/>
            </a:bodyPr>
            <a:lstStyle/>
            <a:p>
              <a:pPr algn="ctr"/>
              <a:r>
                <a:rPr lang="en-US" altLang="en-US" b="1" dirty="0" smtClean="0">
                  <a:solidFill>
                    <a:srgbClr val="016FC0"/>
                  </a:solidFill>
                  <a:latin typeface="Calibri" charset="0"/>
                </a:rPr>
                <a:t>Video</a:t>
              </a:r>
              <a:endParaRPr lang="en-US" dirty="0"/>
            </a:p>
          </p:txBody>
        </p:sp>
      </p:grpSp>
      <p:grpSp>
        <p:nvGrpSpPr>
          <p:cNvPr id="135" name="Group 134"/>
          <p:cNvGrpSpPr/>
          <p:nvPr/>
        </p:nvGrpSpPr>
        <p:grpSpPr>
          <a:xfrm>
            <a:off x="288945" y="4998310"/>
            <a:ext cx="1204577" cy="562929"/>
            <a:chOff x="288945" y="3505200"/>
            <a:chExt cx="1204577" cy="562929"/>
          </a:xfrm>
        </p:grpSpPr>
        <p:sp>
          <p:nvSpPr>
            <p:cNvPr id="136" name="Rectangle 135"/>
            <p:cNvSpPr/>
            <p:nvPr/>
          </p:nvSpPr>
          <p:spPr>
            <a:xfrm>
              <a:off x="288945" y="3505201"/>
              <a:ext cx="1204577" cy="562928"/>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p:cNvSpPr/>
            <p:nvPr/>
          </p:nvSpPr>
          <p:spPr>
            <a:xfrm>
              <a:off x="304015" y="3505200"/>
              <a:ext cx="1171911" cy="562928"/>
            </a:xfrm>
            <a:prstGeom prst="rect">
              <a:avLst/>
            </a:prstGeom>
          </p:spPr>
          <p:txBody>
            <a:bodyPr wrap="square" anchor="ctr">
              <a:noAutofit/>
            </a:bodyPr>
            <a:lstStyle/>
            <a:p>
              <a:pPr algn="ctr"/>
              <a:r>
                <a:rPr lang="en-US" altLang="en-US" b="1" dirty="0" smtClean="0">
                  <a:solidFill>
                    <a:srgbClr val="016FC0"/>
                  </a:solidFill>
                  <a:latin typeface="Calibri" charset="0"/>
                </a:rPr>
                <a:t>Audio</a:t>
              </a:r>
              <a:endParaRPr lang="en-US" dirty="0"/>
            </a:p>
          </p:txBody>
        </p:sp>
      </p:grpSp>
      <p:grpSp>
        <p:nvGrpSpPr>
          <p:cNvPr id="138" name="Group 137"/>
          <p:cNvGrpSpPr/>
          <p:nvPr/>
        </p:nvGrpSpPr>
        <p:grpSpPr>
          <a:xfrm>
            <a:off x="281086" y="5771273"/>
            <a:ext cx="1204577" cy="562929"/>
            <a:chOff x="288945" y="3505200"/>
            <a:chExt cx="1204577" cy="562929"/>
          </a:xfrm>
        </p:grpSpPr>
        <p:sp>
          <p:nvSpPr>
            <p:cNvPr id="139" name="Rectangle 138"/>
            <p:cNvSpPr/>
            <p:nvPr/>
          </p:nvSpPr>
          <p:spPr>
            <a:xfrm>
              <a:off x="288945" y="3505201"/>
              <a:ext cx="1204577" cy="562928"/>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p:cNvSpPr/>
            <p:nvPr/>
          </p:nvSpPr>
          <p:spPr>
            <a:xfrm>
              <a:off x="304015" y="3505200"/>
              <a:ext cx="1171911" cy="562928"/>
            </a:xfrm>
            <a:prstGeom prst="rect">
              <a:avLst/>
            </a:prstGeom>
          </p:spPr>
          <p:txBody>
            <a:bodyPr wrap="square" anchor="ctr">
              <a:noAutofit/>
            </a:bodyPr>
            <a:lstStyle/>
            <a:p>
              <a:pPr algn="ctr"/>
              <a:r>
                <a:rPr lang="en-US" altLang="en-US" b="1" dirty="0" smtClean="0">
                  <a:solidFill>
                    <a:srgbClr val="016FC0"/>
                  </a:solidFill>
                  <a:latin typeface="Calibri" charset="0"/>
                </a:rPr>
                <a:t>Chat</a:t>
              </a:r>
              <a:endParaRPr lang="en-US" dirty="0"/>
            </a:p>
          </p:txBody>
        </p:sp>
      </p:grpSp>
    </p:spTree>
    <p:extLst>
      <p:ext uri="{BB962C8B-B14F-4D97-AF65-F5344CB8AC3E}">
        <p14:creationId xmlns:p14="http://schemas.microsoft.com/office/powerpoint/2010/main" val="569998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24000"/>
          </a:schemeClr>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smtClean="0">
                <a:solidFill>
                  <a:schemeClr val="bg1"/>
                </a:solidFill>
                <a:ea typeface="Calibri" charset="0"/>
                <a:cs typeface="Calibri" charset="0"/>
              </a:rPr>
              <a:t>Presenter </a:t>
            </a:r>
            <a:r>
              <a:rPr lang="en-US" altLang="en-US" sz="4400" b="1" dirty="0" smtClean="0">
                <a:solidFill>
                  <a:schemeClr val="bg1"/>
                </a:solidFill>
                <a:ea typeface="Calibri" charset="0"/>
                <a:cs typeface="Calibri" charset="0"/>
              </a:rPr>
              <a:t>Controls</a:t>
            </a:r>
            <a:endParaRPr lang="en-US" altLang="en-US" sz="4400" b="1" dirty="0">
              <a:solidFill>
                <a:schemeClr val="bg1"/>
              </a:solidFill>
              <a:ea typeface="Calibri" charset="0"/>
              <a:cs typeface="Calibri" charset="0"/>
            </a:endParaRP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a:off x="3505200" y="3149888"/>
            <a:ext cx="1859973" cy="715415"/>
          </a:xfrm>
          <a:prstGeom prst="rightArrow">
            <a:avLst/>
          </a:prstGeom>
          <a:gradFill>
            <a:gsLst>
              <a:gs pos="76000">
                <a:srgbClr val="78DABC"/>
              </a:gs>
              <a:gs pos="28000">
                <a:srgbClr val="BAE5D8"/>
              </a:gs>
              <a:gs pos="58000">
                <a:srgbClr val="ECECEC">
                  <a:lumMod val="92000"/>
                  <a:lumOff val="8000"/>
                </a:srgbClr>
              </a:gs>
              <a:gs pos="46000">
                <a:srgbClr val="ECECEC"/>
              </a:gs>
              <a:gs pos="0">
                <a:srgbClr val="00B0F0"/>
              </a:gs>
              <a:gs pos="100000">
                <a:srgbClr val="00B0F0"/>
              </a:gs>
            </a:gsLst>
            <a:lin ang="0" scaled="0"/>
          </a:gradFill>
          <a:ln w="25400" cap="rnd">
            <a:solidFill>
              <a:srgbClr val="0070C0">
                <a:alpha val="23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392012"/>
            <a:ext cx="2143125" cy="2143125"/>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23940"/>
          <a:stretch/>
        </p:blipFill>
        <p:spPr>
          <a:xfrm>
            <a:off x="5486400" y="3042461"/>
            <a:ext cx="2667000" cy="1492676"/>
          </a:xfrm>
          <a:prstGeom prst="rect">
            <a:avLst/>
          </a:prstGeom>
        </p:spPr>
      </p:pic>
    </p:spTree>
    <p:extLst>
      <p:ext uri="{BB962C8B-B14F-4D97-AF65-F5344CB8AC3E}">
        <p14:creationId xmlns:p14="http://schemas.microsoft.com/office/powerpoint/2010/main" val="89008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smtClean="0">
                <a:solidFill>
                  <a:schemeClr val="bg1"/>
                </a:solidFill>
                <a:ea typeface="Calibri" charset="0"/>
                <a:cs typeface="Calibri" charset="0"/>
              </a:rPr>
              <a:t>How to </a:t>
            </a:r>
            <a:r>
              <a:rPr lang="en-US" altLang="en-US" sz="4400" b="1" dirty="0" smtClean="0">
                <a:solidFill>
                  <a:schemeClr val="bg1"/>
                </a:solidFill>
                <a:ea typeface="Calibri" charset="0"/>
                <a:cs typeface="Calibri" charset="0"/>
              </a:rPr>
              <a:t>Record</a:t>
            </a:r>
            <a:endParaRPr lang="en-US" altLang="en-US" sz="4400" b="1" dirty="0">
              <a:solidFill>
                <a:schemeClr val="bg1"/>
              </a:solidFill>
              <a:ea typeface="Calibri" charset="0"/>
              <a:cs typeface="Calibri" charset="0"/>
            </a:endParaRP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14195"/>
            <a:ext cx="9144000" cy="4956897"/>
          </a:xfrm>
          <a:prstGeom prst="rect">
            <a:avLst/>
          </a:prstGeom>
        </p:spPr>
      </p:pic>
      <p:sp>
        <p:nvSpPr>
          <p:cNvPr id="9" name="Rectangle 8"/>
          <p:cNvSpPr/>
          <p:nvPr/>
        </p:nvSpPr>
        <p:spPr>
          <a:xfrm>
            <a:off x="1338585" y="4145283"/>
            <a:ext cx="3309615" cy="1950717"/>
          </a:xfrm>
          <a:prstGeom prst="rect">
            <a:avLst/>
          </a:prstGeom>
          <a:solidFill>
            <a:schemeClr val="bg1"/>
          </a:solidFill>
          <a:ln w="38100" cap="rnd">
            <a:solidFill>
              <a:srgbClr val="FF6100">
                <a:alpha val="49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smtClean="0">
                <a:solidFill>
                  <a:srgbClr val="21D32C"/>
                </a:solidFill>
              </a:rPr>
              <a:t> Tip: </a:t>
            </a:r>
          </a:p>
          <a:p>
            <a:r>
              <a:rPr lang="en-US" altLang="en-US" dirty="0" smtClean="0">
                <a:solidFill>
                  <a:srgbClr val="0070C0"/>
                </a:solidFill>
              </a:rPr>
              <a:t>Remember, if you </a:t>
            </a:r>
            <a:r>
              <a:rPr lang="en-US" altLang="en-US" i="1" dirty="0" smtClean="0">
                <a:solidFill>
                  <a:srgbClr val="0070C0"/>
                </a:solidFill>
              </a:rPr>
              <a:t>did not </a:t>
            </a:r>
            <a:r>
              <a:rPr lang="en-US" altLang="en-US" dirty="0" smtClean="0">
                <a:solidFill>
                  <a:srgbClr val="0070C0"/>
                </a:solidFill>
              </a:rPr>
              <a:t>select “Enable recording” when scheduling your conference you will not be able to record in your meeting</a:t>
            </a:r>
            <a:r>
              <a:rPr lang="en-US" altLang="en-US" dirty="0" smtClean="0">
                <a:solidFill>
                  <a:srgbClr val="0070C0"/>
                </a:solidFill>
              </a:rPr>
              <a:t>!</a:t>
            </a:r>
            <a:endParaRPr lang="en-US" altLang="en-US" b="1" dirty="0">
              <a:solidFill>
                <a:srgbClr val="0070C0"/>
              </a:solidFill>
            </a:endParaRPr>
          </a:p>
        </p:txBody>
      </p:sp>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sharpenSoften amount="40000"/>
                    </a14:imgEffect>
                    <a14:imgEffect>
                      <a14:saturation sat="207000"/>
                    </a14:imgEffect>
                    <a14:imgEffect>
                      <a14:brightnessContrast bright="24000" contrast="-22000"/>
                    </a14:imgEffect>
                  </a14:imgLayer>
                </a14:imgProps>
              </a:ext>
              <a:ext uri="{28A0092B-C50C-407E-A947-70E740481C1C}">
                <a14:useLocalDpi xmlns:a14="http://schemas.microsoft.com/office/drawing/2010/main" val="0"/>
              </a:ext>
            </a:extLst>
          </a:blip>
          <a:stretch>
            <a:fillRect/>
          </a:stretch>
        </p:blipFill>
        <p:spPr>
          <a:xfrm flipV="1">
            <a:off x="751707" y="2696037"/>
            <a:ext cx="2597662" cy="2485563"/>
          </a:xfrm>
          <a:prstGeom prst="rect">
            <a:avLst/>
          </a:prstGeom>
        </p:spPr>
      </p:pic>
      <p:sp>
        <p:nvSpPr>
          <p:cNvPr id="14" name="Right Arrow 13"/>
          <p:cNvSpPr/>
          <p:nvPr/>
        </p:nvSpPr>
        <p:spPr>
          <a:xfrm>
            <a:off x="5272726" y="1534688"/>
            <a:ext cx="1894268" cy="294112"/>
          </a:xfrm>
          <a:prstGeom prst="rightArrow">
            <a:avLst/>
          </a:prstGeom>
          <a:solidFill>
            <a:srgbClr val="37DA59"/>
          </a:solidFill>
          <a:ln w="25400" cap="rnd">
            <a:solidFill>
              <a:srgbClr val="0070C0">
                <a:alpha val="26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3619591" y="1447800"/>
            <a:ext cx="2057217" cy="1053554"/>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en-US" sz="1400" b="1" dirty="0" smtClean="0">
                <a:solidFill>
                  <a:srgbClr val="00B0F0"/>
                </a:solidFill>
                <a:latin typeface="Arial" charset="0"/>
                <a:ea typeface="Arial" charset="0"/>
                <a:cs typeface="Arial" charset="0"/>
              </a:rPr>
              <a:t>Click the Recording button to </a:t>
            </a:r>
            <a:r>
              <a:rPr lang="en-US" altLang="en-US" sz="1400" b="1" dirty="0" smtClean="0">
                <a:solidFill>
                  <a:srgbClr val="00B0F0"/>
                </a:solidFill>
                <a:latin typeface="Arial" charset="0"/>
                <a:ea typeface="Arial" charset="0"/>
                <a:cs typeface="Arial" charset="0"/>
              </a:rPr>
              <a:t>start </a:t>
            </a:r>
            <a:r>
              <a:rPr lang="en-US" altLang="en-US" sz="1400" b="1" dirty="0" smtClean="0">
                <a:solidFill>
                  <a:srgbClr val="00B0F0"/>
                </a:solidFill>
                <a:latin typeface="Arial" charset="0"/>
                <a:ea typeface="Arial" charset="0"/>
                <a:cs typeface="Arial" charset="0"/>
              </a:rPr>
              <a:t>and </a:t>
            </a:r>
            <a:r>
              <a:rPr lang="en-US" altLang="en-US" sz="1400" b="1" dirty="0" smtClean="0">
                <a:solidFill>
                  <a:srgbClr val="00B0F0"/>
                </a:solidFill>
                <a:latin typeface="Arial" charset="0"/>
                <a:ea typeface="Arial" charset="0"/>
                <a:cs typeface="Arial" charset="0"/>
              </a:rPr>
              <a:t>stop </a:t>
            </a:r>
            <a:r>
              <a:rPr lang="en-US" altLang="en-US" sz="1400" b="1" dirty="0" smtClean="0">
                <a:solidFill>
                  <a:srgbClr val="00B0F0"/>
                </a:solidFill>
                <a:latin typeface="Arial" charset="0"/>
                <a:ea typeface="Arial" charset="0"/>
                <a:cs typeface="Arial" charset="0"/>
              </a:rPr>
              <a:t>recording</a:t>
            </a:r>
            <a:endParaRPr lang="en-US" sz="1400" dirty="0">
              <a:solidFill>
                <a:srgbClr val="00B0F0"/>
              </a:solidFill>
              <a:latin typeface="Arial" charset="0"/>
              <a:ea typeface="Arial" charset="0"/>
              <a:cs typeface="Arial" charset="0"/>
            </a:endParaRPr>
          </a:p>
        </p:txBody>
      </p:sp>
    </p:spTree>
    <p:extLst>
      <p:ext uri="{BB962C8B-B14F-4D97-AF65-F5344CB8AC3E}">
        <p14:creationId xmlns:p14="http://schemas.microsoft.com/office/powerpoint/2010/main" val="31612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smtClean="0">
                <a:solidFill>
                  <a:schemeClr val="bg1"/>
                </a:solidFill>
                <a:ea typeface="Calibri" charset="0"/>
                <a:cs typeface="Calibri" charset="0"/>
              </a:rPr>
              <a:t>How to </a:t>
            </a:r>
            <a:r>
              <a:rPr lang="en-US" altLang="en-US" sz="4400" b="1" dirty="0" smtClean="0">
                <a:solidFill>
                  <a:schemeClr val="bg1"/>
                </a:solidFill>
                <a:ea typeface="Calibri" charset="0"/>
                <a:cs typeface="Calibri" charset="0"/>
              </a:rPr>
              <a:t>Upload </a:t>
            </a:r>
            <a:r>
              <a:rPr lang="en-US" altLang="en-US" sz="4400" b="1" dirty="0" smtClean="0">
                <a:solidFill>
                  <a:schemeClr val="bg1"/>
                </a:solidFill>
                <a:ea typeface="Calibri" charset="0"/>
                <a:cs typeface="Calibri" charset="0"/>
              </a:rPr>
              <a:t>a </a:t>
            </a:r>
            <a:r>
              <a:rPr lang="en-US" altLang="en-US" sz="4400" b="1" dirty="0" smtClean="0">
                <a:solidFill>
                  <a:schemeClr val="bg1"/>
                </a:solidFill>
                <a:ea typeface="Calibri" charset="0"/>
                <a:cs typeface="Calibri" charset="0"/>
              </a:rPr>
              <a:t>Presentation</a:t>
            </a:r>
            <a:endParaRPr lang="en-US" altLang="en-US" sz="4400" b="1" dirty="0">
              <a:solidFill>
                <a:schemeClr val="bg1"/>
              </a:solidFill>
              <a:ea typeface="Calibri" charset="0"/>
              <a:cs typeface="Calibri" charset="0"/>
            </a:endParaRP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0103"/>
            <a:ext cx="9144000" cy="4956897"/>
          </a:xfrm>
          <a:prstGeom prst="rect">
            <a:avLst/>
          </a:prstGeom>
        </p:spPr>
      </p:pic>
      <p:sp>
        <p:nvSpPr>
          <p:cNvPr id="9" name="Right Arrow 8"/>
          <p:cNvSpPr/>
          <p:nvPr/>
        </p:nvSpPr>
        <p:spPr>
          <a:xfrm rot="5400000">
            <a:off x="1191810" y="4626548"/>
            <a:ext cx="1894268" cy="294112"/>
          </a:xfrm>
          <a:prstGeom prst="rightArrow">
            <a:avLst/>
          </a:prstGeom>
          <a:solidFill>
            <a:srgbClr val="37DA59"/>
          </a:solidFill>
          <a:ln w="25400" cap="rnd">
            <a:solidFill>
              <a:srgbClr val="0070C0">
                <a:alpha val="26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1848657" y="3352800"/>
            <a:ext cx="1732743" cy="1249680"/>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en-US" sz="1400" b="1" dirty="0" smtClean="0">
                <a:solidFill>
                  <a:srgbClr val="00B0F0"/>
                </a:solidFill>
                <a:latin typeface="Arial" charset="0"/>
                <a:ea typeface="Arial" charset="0"/>
                <a:cs typeface="Arial" charset="0"/>
              </a:rPr>
              <a:t>Click the Upload icon to upload or change your presentation</a:t>
            </a:r>
            <a:endParaRPr lang="en-US" sz="1400" dirty="0">
              <a:solidFill>
                <a:srgbClr val="00B0F0"/>
              </a:solidFill>
              <a:latin typeface="Arial" charset="0"/>
              <a:ea typeface="Arial" charset="0"/>
              <a:cs typeface="Arial" charset="0"/>
            </a:endParaRPr>
          </a:p>
        </p:txBody>
      </p:sp>
      <p:sp>
        <p:nvSpPr>
          <p:cNvPr id="12" name="Rectangle 11"/>
          <p:cNvSpPr/>
          <p:nvPr/>
        </p:nvSpPr>
        <p:spPr>
          <a:xfrm>
            <a:off x="3991695" y="2645653"/>
            <a:ext cx="2982093" cy="1950717"/>
          </a:xfrm>
          <a:prstGeom prst="rect">
            <a:avLst/>
          </a:prstGeom>
          <a:solidFill>
            <a:schemeClr val="bg1"/>
          </a:solidFill>
          <a:ln w="38100" cap="rnd">
            <a:solidFill>
              <a:srgbClr val="FF6100">
                <a:alpha val="49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smtClean="0">
                <a:solidFill>
                  <a:srgbClr val="21D32C"/>
                </a:solidFill>
              </a:rPr>
              <a:t> Tip: </a:t>
            </a:r>
          </a:p>
          <a:p>
            <a:pPr algn="just"/>
            <a:r>
              <a:rPr lang="en-US" altLang="en-US" dirty="0" smtClean="0">
                <a:solidFill>
                  <a:srgbClr val="0070C0"/>
                </a:solidFill>
              </a:rPr>
              <a:t>Remember, only the Presenter can see this option. If you are not the </a:t>
            </a:r>
            <a:r>
              <a:rPr lang="en-US" altLang="en-US" dirty="0" smtClean="0">
                <a:solidFill>
                  <a:srgbClr val="0070C0"/>
                </a:solidFill>
              </a:rPr>
              <a:t>presenter, you </a:t>
            </a:r>
            <a:r>
              <a:rPr lang="en-US" altLang="en-US" dirty="0" smtClean="0">
                <a:solidFill>
                  <a:srgbClr val="0070C0"/>
                </a:solidFill>
              </a:rPr>
              <a:t>will not see the upload icon in the lower left.</a:t>
            </a:r>
            <a:endParaRPr lang="en-US" altLang="en-US" b="1" dirty="0">
              <a:solidFill>
                <a:srgbClr val="0070C0"/>
              </a:solidFill>
            </a:endParaRPr>
          </a:p>
        </p:txBody>
      </p:sp>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sharpenSoften amount="40000"/>
                    </a14:imgEffect>
                    <a14:imgEffect>
                      <a14:saturation sat="207000"/>
                    </a14:imgEffect>
                    <a14:imgEffect>
                      <a14:brightnessContrast bright="24000" contrast="-22000"/>
                    </a14:imgEffect>
                  </a14:imgLayer>
                </a14:imgProps>
              </a:ext>
              <a:ext uri="{28A0092B-C50C-407E-A947-70E740481C1C}">
                <a14:useLocalDpi xmlns:a14="http://schemas.microsoft.com/office/drawing/2010/main" val="0"/>
              </a:ext>
            </a:extLst>
          </a:blip>
          <a:stretch>
            <a:fillRect/>
          </a:stretch>
        </p:blipFill>
        <p:spPr>
          <a:xfrm flipV="1">
            <a:off x="3273169" y="1193670"/>
            <a:ext cx="2597662" cy="2485563"/>
          </a:xfrm>
          <a:prstGeom prst="rect">
            <a:avLst/>
          </a:prstGeom>
        </p:spPr>
      </p:pic>
    </p:spTree>
    <p:extLst>
      <p:ext uri="{BB962C8B-B14F-4D97-AF65-F5344CB8AC3E}">
        <p14:creationId xmlns:p14="http://schemas.microsoft.com/office/powerpoint/2010/main" val="288075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0466" y="1657348"/>
            <a:ext cx="2371726" cy="4743452"/>
          </a:xfrm>
          <a:prstGeom prst="rect">
            <a:avLst/>
          </a:prstGeom>
        </p:spPr>
      </p:pic>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smtClean="0">
                <a:solidFill>
                  <a:schemeClr val="bg1"/>
                </a:solidFill>
                <a:ea typeface="Calibri" charset="0"/>
                <a:cs typeface="Calibri" charset="0"/>
              </a:rPr>
              <a:t>How to </a:t>
            </a:r>
            <a:r>
              <a:rPr lang="en-US" altLang="en-US" sz="4400" b="1" dirty="0" smtClean="0">
                <a:solidFill>
                  <a:schemeClr val="bg1"/>
                </a:solidFill>
                <a:ea typeface="Calibri" charset="0"/>
                <a:cs typeface="Calibri" charset="0"/>
              </a:rPr>
              <a:t>Chat</a:t>
            </a:r>
            <a:endParaRPr lang="en-US" altLang="en-US" sz="4400" b="1" dirty="0">
              <a:solidFill>
                <a:schemeClr val="bg1"/>
              </a:solidFill>
              <a:ea typeface="Calibri" charset="0"/>
              <a:cs typeface="Calibri" charset="0"/>
            </a:endParaRP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a:off x="2206198" y="1862809"/>
            <a:ext cx="1894268" cy="294112"/>
          </a:xfrm>
          <a:prstGeom prst="rightArrow">
            <a:avLst/>
          </a:prstGeom>
          <a:solidFill>
            <a:srgbClr val="37DA59"/>
          </a:solidFill>
          <a:ln w="25400" cap="rnd">
            <a:solidFill>
              <a:srgbClr val="0070C0">
                <a:alpha val="26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1173935" y="1580806"/>
            <a:ext cx="2359668" cy="927163"/>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en-US" sz="1400" b="1" dirty="0" smtClean="0">
                <a:solidFill>
                  <a:srgbClr val="00B0F0"/>
                </a:solidFill>
                <a:latin typeface="Arial" charset="0"/>
                <a:ea typeface="Arial" charset="0"/>
                <a:cs typeface="Arial" charset="0"/>
              </a:rPr>
              <a:t>Public Chat is the default. Click “Options” for private chat.</a:t>
            </a:r>
            <a:endParaRPr lang="en-US" sz="1400" dirty="0">
              <a:solidFill>
                <a:srgbClr val="00B0F0"/>
              </a:solidFill>
              <a:latin typeface="Arial" charset="0"/>
              <a:ea typeface="Arial" charset="0"/>
              <a:cs typeface="Arial" charset="0"/>
            </a:endParaRPr>
          </a:p>
        </p:txBody>
      </p:sp>
      <p:sp>
        <p:nvSpPr>
          <p:cNvPr id="12" name="Rectangle 11"/>
          <p:cNvSpPr/>
          <p:nvPr/>
        </p:nvSpPr>
        <p:spPr>
          <a:xfrm>
            <a:off x="1768021" y="4218971"/>
            <a:ext cx="2982093" cy="1950717"/>
          </a:xfrm>
          <a:prstGeom prst="rect">
            <a:avLst/>
          </a:prstGeom>
          <a:solidFill>
            <a:schemeClr val="bg1"/>
          </a:solidFill>
          <a:ln w="38100" cap="rnd">
            <a:solidFill>
              <a:srgbClr val="FF6100">
                <a:alpha val="49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smtClean="0">
                <a:solidFill>
                  <a:srgbClr val="21D32C"/>
                </a:solidFill>
              </a:rPr>
              <a:t> Tip: </a:t>
            </a:r>
          </a:p>
          <a:p>
            <a:pPr algn="just"/>
            <a:r>
              <a:rPr lang="en-US" altLang="en-US" dirty="0" smtClean="0">
                <a:solidFill>
                  <a:srgbClr val="0070C0"/>
                </a:solidFill>
              </a:rPr>
              <a:t>Presenters can also invite guests to join a meeting by clicking on the “Invite a guest to join this meeting” link in the chat panel.</a:t>
            </a:r>
            <a:endParaRPr lang="en-US" altLang="en-US" b="1" dirty="0">
              <a:solidFill>
                <a:srgbClr val="0070C0"/>
              </a:solidFill>
            </a:endParaRPr>
          </a:p>
        </p:txBody>
      </p:sp>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sharpenSoften amount="40000"/>
                    </a14:imgEffect>
                    <a14:imgEffect>
                      <a14:saturation sat="207000"/>
                    </a14:imgEffect>
                    <a14:imgEffect>
                      <a14:brightnessContrast bright="24000" contrast="-22000"/>
                    </a14:imgEffect>
                  </a14:imgLayer>
                </a14:imgProps>
              </a:ext>
              <a:ext uri="{28A0092B-C50C-407E-A947-70E740481C1C}">
                <a14:useLocalDpi xmlns:a14="http://schemas.microsoft.com/office/drawing/2010/main" val="0"/>
              </a:ext>
            </a:extLst>
          </a:blip>
          <a:stretch>
            <a:fillRect/>
          </a:stretch>
        </p:blipFill>
        <p:spPr>
          <a:xfrm flipV="1">
            <a:off x="974426" y="2790390"/>
            <a:ext cx="2597662" cy="248556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7972" y="1628431"/>
            <a:ext cx="2378257" cy="4772369"/>
          </a:xfrm>
          <a:prstGeom prst="rect">
            <a:avLst/>
          </a:prstGeom>
        </p:spPr>
      </p:pic>
      <p:sp>
        <p:nvSpPr>
          <p:cNvPr id="14" name="Frame 13"/>
          <p:cNvSpPr/>
          <p:nvPr/>
        </p:nvSpPr>
        <p:spPr>
          <a:xfrm>
            <a:off x="4712014" y="1795902"/>
            <a:ext cx="850586" cy="361019"/>
          </a:xfrm>
          <a:prstGeom prst="frame">
            <a:avLst>
              <a:gd name="adj1" fmla="val 19769"/>
            </a:avLst>
          </a:prstGeom>
          <a:solidFill>
            <a:srgbClr val="39E45D"/>
          </a:solidFill>
          <a:ln w="25400" cap="rnd">
            <a:solidFill>
              <a:srgbClr val="0070C0">
                <a:alpha val="26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15" name="Frame 14"/>
          <p:cNvSpPr/>
          <p:nvPr/>
        </p:nvSpPr>
        <p:spPr>
          <a:xfrm>
            <a:off x="6705600" y="2819395"/>
            <a:ext cx="940404" cy="381005"/>
          </a:xfrm>
          <a:prstGeom prst="frame">
            <a:avLst>
              <a:gd name="adj1" fmla="val 17707"/>
            </a:avLst>
          </a:prstGeom>
          <a:solidFill>
            <a:srgbClr val="39E45D"/>
          </a:solidFill>
          <a:ln w="25400" cap="rnd">
            <a:solidFill>
              <a:srgbClr val="0070C0">
                <a:alpha val="26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Tree>
    <p:extLst>
      <p:ext uri="{BB962C8B-B14F-4D97-AF65-F5344CB8AC3E}">
        <p14:creationId xmlns:p14="http://schemas.microsoft.com/office/powerpoint/2010/main" val="212512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smtClean="0">
                <a:solidFill>
                  <a:schemeClr val="bg1"/>
                </a:solidFill>
                <a:ea typeface="Calibri" charset="0"/>
                <a:cs typeface="Calibri" charset="0"/>
              </a:rPr>
              <a:t>How to </a:t>
            </a:r>
            <a:r>
              <a:rPr lang="en-US" altLang="en-US" sz="4400" b="1" dirty="0" smtClean="0">
                <a:solidFill>
                  <a:schemeClr val="bg1"/>
                </a:solidFill>
                <a:ea typeface="Calibri" charset="0"/>
                <a:cs typeface="Calibri" charset="0"/>
              </a:rPr>
              <a:t>Manage </a:t>
            </a:r>
            <a:r>
              <a:rPr lang="en-US" altLang="en-US" sz="4400" b="1" dirty="0">
                <a:solidFill>
                  <a:schemeClr val="bg1"/>
                </a:solidFill>
                <a:ea typeface="Calibri" charset="0"/>
                <a:cs typeface="Calibri" charset="0"/>
              </a:rPr>
              <a:t>P</a:t>
            </a:r>
            <a:r>
              <a:rPr lang="en-US" altLang="en-US" sz="4400" b="1" dirty="0" smtClean="0">
                <a:solidFill>
                  <a:schemeClr val="bg1"/>
                </a:solidFill>
                <a:ea typeface="Calibri" charset="0"/>
                <a:cs typeface="Calibri" charset="0"/>
              </a:rPr>
              <a:t>articipants</a:t>
            </a:r>
            <a:endParaRPr lang="en-US" altLang="en-US" sz="4400" b="1" dirty="0">
              <a:solidFill>
                <a:schemeClr val="bg1"/>
              </a:solidFill>
              <a:ea typeface="Calibri" charset="0"/>
              <a:cs typeface="Calibri" charset="0"/>
            </a:endParaRP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0"/>
            <a:ext cx="9144000" cy="4956897"/>
          </a:xfrm>
          <a:prstGeom prst="rect">
            <a:avLst/>
          </a:prstGeom>
        </p:spPr>
      </p:pic>
      <p:sp>
        <p:nvSpPr>
          <p:cNvPr id="9" name="Right Arrow 8"/>
          <p:cNvSpPr/>
          <p:nvPr/>
        </p:nvSpPr>
        <p:spPr>
          <a:xfrm rot="5400000">
            <a:off x="694070" y="3268586"/>
            <a:ext cx="1894268" cy="294112"/>
          </a:xfrm>
          <a:prstGeom prst="rightArrow">
            <a:avLst/>
          </a:prstGeom>
          <a:solidFill>
            <a:srgbClr val="37DA59"/>
          </a:solidFill>
          <a:ln w="25400" cap="rnd">
            <a:solidFill>
              <a:srgbClr val="0070C0">
                <a:alpha val="26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1219383" y="1905000"/>
            <a:ext cx="2438217" cy="1249680"/>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en-US" sz="1400" b="1" dirty="0" smtClean="0">
                <a:solidFill>
                  <a:srgbClr val="00B0F0"/>
                </a:solidFill>
                <a:latin typeface="Arial" charset="0"/>
                <a:ea typeface="Arial" charset="0"/>
                <a:cs typeface="Arial" charset="0"/>
              </a:rPr>
              <a:t>Click the gear icon in the Users panel to access presenter controls </a:t>
            </a:r>
            <a:r>
              <a:rPr lang="en-US" altLang="en-US" sz="1400" b="1" dirty="0" smtClean="0">
                <a:solidFill>
                  <a:srgbClr val="00B0F0"/>
                </a:solidFill>
                <a:latin typeface="Arial" charset="0"/>
                <a:ea typeface="Arial" charset="0"/>
                <a:cs typeface="Arial" charset="0"/>
              </a:rPr>
              <a:t>and manage participants.</a:t>
            </a:r>
            <a:endParaRPr lang="en-US" sz="1400" dirty="0">
              <a:solidFill>
                <a:srgbClr val="00B0F0"/>
              </a:solidFill>
              <a:latin typeface="Arial" charset="0"/>
              <a:ea typeface="Arial" charset="0"/>
              <a:cs typeface="Arial" charset="0"/>
            </a:endParaRPr>
          </a:p>
        </p:txBody>
      </p:sp>
      <p:sp>
        <p:nvSpPr>
          <p:cNvPr id="12" name="Rectangle 11"/>
          <p:cNvSpPr/>
          <p:nvPr/>
        </p:nvSpPr>
        <p:spPr>
          <a:xfrm>
            <a:off x="3810000" y="3686661"/>
            <a:ext cx="2982093" cy="1950717"/>
          </a:xfrm>
          <a:prstGeom prst="rect">
            <a:avLst/>
          </a:prstGeom>
          <a:solidFill>
            <a:schemeClr val="bg1"/>
          </a:solidFill>
          <a:ln w="38100" cap="rnd">
            <a:solidFill>
              <a:srgbClr val="FF6100">
                <a:alpha val="49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smtClean="0">
                <a:solidFill>
                  <a:srgbClr val="21D32C"/>
                </a:solidFill>
              </a:rPr>
              <a:t> Tip: </a:t>
            </a:r>
          </a:p>
          <a:p>
            <a:pPr algn="just"/>
            <a:r>
              <a:rPr lang="en-US" altLang="en-US" dirty="0" smtClean="0">
                <a:solidFill>
                  <a:srgbClr val="0070C0"/>
                </a:solidFill>
              </a:rPr>
              <a:t>Breakout Rooms can also be found under these user settings. This is where you can break up your meeting into smaller group meetings.</a:t>
            </a:r>
            <a:endParaRPr lang="en-US" altLang="en-US" b="1" dirty="0">
              <a:solidFill>
                <a:srgbClr val="0070C0"/>
              </a:solidFill>
            </a:endParaRPr>
          </a:p>
        </p:txBody>
      </p:sp>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sharpenSoften amount="40000"/>
                    </a14:imgEffect>
                    <a14:imgEffect>
                      <a14:saturation sat="207000"/>
                    </a14:imgEffect>
                    <a14:imgEffect>
                      <a14:brightnessContrast bright="24000" contrast="-22000"/>
                    </a14:imgEffect>
                  </a14:imgLayer>
                </a14:imgProps>
              </a:ext>
              <a:ext uri="{28A0092B-C50C-407E-A947-70E740481C1C}">
                <a14:useLocalDpi xmlns:a14="http://schemas.microsoft.com/office/drawing/2010/main" val="0"/>
              </a:ext>
            </a:extLst>
          </a:blip>
          <a:stretch>
            <a:fillRect/>
          </a:stretch>
        </p:blipFill>
        <p:spPr>
          <a:xfrm flipV="1">
            <a:off x="3091203" y="2253358"/>
            <a:ext cx="2597662" cy="2485563"/>
          </a:xfrm>
          <a:prstGeom prst="rect">
            <a:avLst/>
          </a:prstGeom>
        </p:spPr>
      </p:pic>
    </p:spTree>
    <p:extLst>
      <p:ext uri="{BB962C8B-B14F-4D97-AF65-F5344CB8AC3E}">
        <p14:creationId xmlns:p14="http://schemas.microsoft.com/office/powerpoint/2010/main" val="174601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00765"/>
            <a:ext cx="9144000" cy="3855563"/>
          </a:xfrm>
          <a:prstGeom prst="rect">
            <a:avLst/>
          </a:prstGeom>
        </p:spPr>
      </p:pic>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3200" b="1" dirty="0" smtClean="0">
                <a:solidFill>
                  <a:schemeClr val="bg1"/>
                </a:solidFill>
              </a:rPr>
              <a:t>View Recordings</a:t>
            </a:r>
            <a:endParaRPr lang="en-US" altLang="en-US" sz="3200" b="1" dirty="0">
              <a:solidFill>
                <a:schemeClr val="bg1"/>
              </a:solidFill>
              <a:ea typeface="Calibri" charset="0"/>
              <a:cs typeface="Calibri" charset="0"/>
            </a:endParaRP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ame 15"/>
          <p:cNvSpPr/>
          <p:nvPr/>
        </p:nvSpPr>
        <p:spPr>
          <a:xfrm>
            <a:off x="2122738" y="3886195"/>
            <a:ext cx="2286000" cy="456095"/>
          </a:xfrm>
          <a:prstGeom prst="frame">
            <a:avLst>
              <a:gd name="adj1" fmla="val 19769"/>
            </a:avLst>
          </a:prstGeom>
          <a:solidFill>
            <a:srgbClr val="39E45D"/>
          </a:solidFill>
          <a:ln w="25400" cap="rnd">
            <a:solidFill>
              <a:srgbClr val="002060">
                <a:alpha val="25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17" name="Right Arrow 16"/>
          <p:cNvSpPr/>
          <p:nvPr/>
        </p:nvSpPr>
        <p:spPr>
          <a:xfrm rot="10800000">
            <a:off x="4495801" y="4025996"/>
            <a:ext cx="1760634" cy="317403"/>
          </a:xfrm>
          <a:prstGeom prst="rightArrow">
            <a:avLst/>
          </a:prstGeom>
          <a:solidFill>
            <a:srgbClr val="37DA59"/>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5029200" y="3952504"/>
            <a:ext cx="3886200" cy="771896"/>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en-US" sz="1600" b="1" dirty="0" smtClean="0">
                <a:solidFill>
                  <a:srgbClr val="00B0F0"/>
                </a:solidFill>
                <a:latin typeface="Arial" charset="0"/>
                <a:ea typeface="Arial" charset="0"/>
                <a:cs typeface="Arial" charset="0"/>
              </a:rPr>
              <a:t>Recordings will auto-generate when you leave a Conference and appear underneath the Conference title</a:t>
            </a:r>
            <a:endParaRPr lang="en-US" sz="1600" b="1" dirty="0">
              <a:solidFill>
                <a:srgbClr val="00B0F0"/>
              </a:solidFill>
              <a:latin typeface="Arial" charset="0"/>
              <a:ea typeface="Arial" charset="0"/>
              <a:cs typeface="Arial" charset="0"/>
            </a:endParaRPr>
          </a:p>
        </p:txBody>
      </p:sp>
    </p:spTree>
    <p:extLst>
      <p:ext uri="{BB962C8B-B14F-4D97-AF65-F5344CB8AC3E}">
        <p14:creationId xmlns:p14="http://schemas.microsoft.com/office/powerpoint/2010/main" val="86284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cxnSp>
        <p:nvCxnSpPr>
          <p:cNvPr id="43" name="Straight Connector 42"/>
          <p:cNvCxnSpPr/>
          <p:nvPr/>
        </p:nvCxnSpPr>
        <p:spPr>
          <a:xfrm>
            <a:off x="4533051" y="4054067"/>
            <a:ext cx="20745" cy="1356133"/>
          </a:xfrm>
          <a:prstGeom prst="line">
            <a:avLst/>
          </a:prstGeom>
          <a:ln w="635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4522678" y="2989214"/>
            <a:ext cx="1" cy="383551"/>
          </a:xfrm>
          <a:prstGeom prst="line">
            <a:avLst/>
          </a:prstGeom>
          <a:ln w="635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3338875" y="3200401"/>
            <a:ext cx="2367610" cy="964138"/>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latin typeface="Arial" charset="0"/>
              <a:ea typeface="Arial" charset="0"/>
              <a:cs typeface="Arial" charset="0"/>
            </a:endParaRPr>
          </a:p>
        </p:txBody>
      </p:sp>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3600" b="1" dirty="0" smtClean="0">
                <a:solidFill>
                  <a:schemeClr val="bg1"/>
                </a:solidFill>
                <a:ea typeface="Calibri" charset="0"/>
                <a:cs typeface="Calibri" charset="0"/>
              </a:rPr>
              <a:t>Need </a:t>
            </a:r>
            <a:r>
              <a:rPr lang="en-US" altLang="en-US" sz="3600" b="1" dirty="0" smtClean="0">
                <a:solidFill>
                  <a:schemeClr val="bg1"/>
                </a:solidFill>
                <a:ea typeface="Calibri" charset="0"/>
                <a:cs typeface="Calibri" charset="0"/>
              </a:rPr>
              <a:t>Help</a:t>
            </a:r>
            <a:r>
              <a:rPr lang="en-US" altLang="en-US" sz="3600" b="1" dirty="0" smtClean="0">
                <a:solidFill>
                  <a:schemeClr val="bg1"/>
                </a:solidFill>
                <a:ea typeface="Calibri" charset="0"/>
                <a:cs typeface="Calibri" charset="0"/>
              </a:rPr>
              <a:t>?</a:t>
            </a:r>
            <a:endParaRPr lang="en-US" altLang="en-US" sz="3600" b="1" dirty="0">
              <a:solidFill>
                <a:schemeClr val="bg1"/>
              </a:solidFill>
              <a:ea typeface="Calibri" charset="0"/>
              <a:cs typeface="Calibri" charset="0"/>
            </a:endParaRP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359620" y="3276600"/>
            <a:ext cx="2367610" cy="769441"/>
          </a:xfrm>
          <a:prstGeom prst="rect">
            <a:avLst/>
          </a:prstGeom>
        </p:spPr>
        <p:txBody>
          <a:bodyPr wrap="square">
            <a:spAutoFit/>
          </a:bodyPr>
          <a:lstStyle/>
          <a:p>
            <a:pPr algn="ctr"/>
            <a:r>
              <a:rPr lang="en-US" sz="2400" b="1" dirty="0" smtClean="0">
                <a:solidFill>
                  <a:srgbClr val="00B0F0"/>
                </a:solidFill>
                <a:latin typeface="Arial" charset="0"/>
                <a:ea typeface="Arial" charset="0"/>
                <a:cs typeface="Arial" charset="0"/>
              </a:rPr>
              <a:t>Watch BBB</a:t>
            </a:r>
          </a:p>
          <a:p>
            <a:pPr algn="ctr"/>
            <a:r>
              <a:rPr lang="en-US" sz="2000" b="1" dirty="0" smtClean="0">
                <a:solidFill>
                  <a:srgbClr val="00B0F0"/>
                </a:solidFill>
                <a:latin typeface="Arial" charset="0"/>
                <a:ea typeface="Arial" charset="0"/>
                <a:cs typeface="Arial" charset="0"/>
                <a:hlinkClick r:id="rId3"/>
              </a:rPr>
              <a:t>Video tutorials</a:t>
            </a:r>
            <a:endParaRPr lang="en-US" sz="2000" b="1" dirty="0" smtClean="0">
              <a:solidFill>
                <a:srgbClr val="00B0F0"/>
              </a:solidFill>
              <a:latin typeface="Arial" charset="0"/>
              <a:ea typeface="Arial" charset="0"/>
              <a:cs typeface="Arial" charset="0"/>
            </a:endParaRPr>
          </a:p>
        </p:txBody>
      </p:sp>
      <p:sp>
        <p:nvSpPr>
          <p:cNvPr id="39" name="Rounded Rectangle 38"/>
          <p:cNvSpPr/>
          <p:nvPr/>
        </p:nvSpPr>
        <p:spPr>
          <a:xfrm>
            <a:off x="2686050" y="5347231"/>
            <a:ext cx="3714750" cy="1146838"/>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400" b="1" dirty="0" smtClean="0">
                <a:solidFill>
                  <a:srgbClr val="00B0F0"/>
                </a:solidFill>
                <a:latin typeface="Arial" charset="0"/>
                <a:ea typeface="Arial" charset="0"/>
                <a:cs typeface="Arial" charset="0"/>
              </a:rPr>
              <a:t>Submit a Request</a:t>
            </a:r>
          </a:p>
          <a:p>
            <a:pPr algn="ctr"/>
            <a:r>
              <a:rPr lang="en-US" sz="2000" b="1" dirty="0" smtClean="0">
                <a:solidFill>
                  <a:srgbClr val="0070C0"/>
                </a:solidFill>
                <a:latin typeface="Arial" charset="0"/>
                <a:ea typeface="Arial" charset="0"/>
                <a:cs typeface="Arial" charset="0"/>
                <a:hlinkClick r:id="rId4"/>
              </a:rPr>
              <a:t>Cusps.zendesk.com</a:t>
            </a:r>
            <a:endParaRPr lang="en-US" sz="2000" b="1" dirty="0" smtClean="0">
              <a:solidFill>
                <a:srgbClr val="0070C0"/>
              </a:solidFill>
              <a:latin typeface="Arial" charset="0"/>
              <a:ea typeface="Arial" charset="0"/>
              <a:cs typeface="Arial" charset="0"/>
            </a:endParaRPr>
          </a:p>
          <a:p>
            <a:pPr algn="ctr"/>
            <a:endParaRPr lang="en-US" sz="1000" b="1" dirty="0">
              <a:solidFill>
                <a:srgbClr val="0070C0"/>
              </a:solidFill>
              <a:latin typeface="Arial" charset="0"/>
              <a:ea typeface="Arial" charset="0"/>
              <a:cs typeface="Arial" charset="0"/>
            </a:endParaRPr>
          </a:p>
        </p:txBody>
      </p:sp>
      <p:pic>
        <p:nvPicPr>
          <p:cNvPr id="15" name="Picture 2" descr="C:\Users\mf2820\Desktop\computer-maintenan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9701" y="1570414"/>
            <a:ext cx="2225958" cy="1476299"/>
          </a:xfrm>
          <a:prstGeom prst="rect">
            <a:avLst/>
          </a:prstGeom>
          <a:noFill/>
          <a:ln w="25400">
            <a:solidFill>
              <a:srgbClr val="0070C0">
                <a:alpha val="23000"/>
              </a:srgbClr>
            </a:solidFill>
            <a:miter lim="800000"/>
            <a:headEnd/>
            <a:tailEnd/>
          </a:ln>
          <a:effectLst>
            <a:outerShdw blurRad="50800" dist="762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2686051" y="4330169"/>
            <a:ext cx="3714748" cy="851431"/>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latin typeface="Arial" charset="0"/>
              <a:ea typeface="Arial" charset="0"/>
              <a:cs typeface="Arial" charset="0"/>
            </a:endParaRPr>
          </a:p>
        </p:txBody>
      </p:sp>
      <p:sp>
        <p:nvSpPr>
          <p:cNvPr id="14" name="Rectangle 13"/>
          <p:cNvSpPr/>
          <p:nvPr/>
        </p:nvSpPr>
        <p:spPr>
          <a:xfrm>
            <a:off x="2686050" y="4428292"/>
            <a:ext cx="3714749" cy="677108"/>
          </a:xfrm>
          <a:prstGeom prst="rect">
            <a:avLst/>
          </a:prstGeom>
        </p:spPr>
        <p:txBody>
          <a:bodyPr wrap="square">
            <a:spAutoFit/>
          </a:bodyPr>
          <a:lstStyle/>
          <a:p>
            <a:pPr algn="ctr"/>
            <a:r>
              <a:rPr lang="en-US" sz="2000" b="1" dirty="0" smtClean="0">
                <a:solidFill>
                  <a:srgbClr val="00B0F0"/>
                </a:solidFill>
                <a:latin typeface="Arial" charset="0"/>
                <a:ea typeface="Arial" charset="0"/>
                <a:cs typeface="Arial" charset="0"/>
              </a:rPr>
              <a:t>Visit Canvas User Guides</a:t>
            </a:r>
            <a:endParaRPr lang="en-US" sz="2000" b="1" dirty="0" smtClean="0">
              <a:solidFill>
                <a:srgbClr val="00B0F0"/>
              </a:solidFill>
              <a:latin typeface="Arial" charset="0"/>
              <a:ea typeface="Arial" charset="0"/>
              <a:cs typeface="Arial" charset="0"/>
            </a:endParaRPr>
          </a:p>
          <a:p>
            <a:pPr algn="ctr"/>
            <a:r>
              <a:rPr lang="en-US" b="1" dirty="0" smtClean="0">
                <a:solidFill>
                  <a:srgbClr val="00B0F0"/>
                </a:solidFill>
                <a:latin typeface="Arial" charset="0"/>
                <a:ea typeface="Arial" charset="0"/>
                <a:cs typeface="Arial" charset="0"/>
                <a:hlinkClick r:id="rId6"/>
              </a:rPr>
              <a:t>Instructors</a:t>
            </a:r>
            <a:r>
              <a:rPr lang="en-US" b="1" dirty="0" smtClean="0">
                <a:solidFill>
                  <a:srgbClr val="00B0F0"/>
                </a:solidFill>
                <a:latin typeface="Arial" charset="0"/>
                <a:ea typeface="Arial" charset="0"/>
                <a:cs typeface="Arial" charset="0"/>
              </a:rPr>
              <a:t> &amp; </a:t>
            </a:r>
            <a:r>
              <a:rPr lang="en-US" b="1" dirty="0" smtClean="0">
                <a:solidFill>
                  <a:srgbClr val="00B0F0"/>
                </a:solidFill>
                <a:latin typeface="Arial" charset="0"/>
                <a:ea typeface="Arial" charset="0"/>
                <a:cs typeface="Arial" charset="0"/>
                <a:hlinkClick r:id="rId7"/>
              </a:rPr>
              <a:t>Students</a:t>
            </a:r>
            <a:endParaRPr lang="en-US" b="1" dirty="0" smtClean="0">
              <a:solidFill>
                <a:srgbClr val="00B0F0"/>
              </a:solidFill>
              <a:latin typeface="Arial" charset="0"/>
              <a:ea typeface="Arial" charset="0"/>
              <a:cs typeface="Arial" charset="0"/>
            </a:endParaRPr>
          </a:p>
        </p:txBody>
      </p:sp>
    </p:spTree>
    <p:extLst>
      <p:ext uri="{BB962C8B-B14F-4D97-AF65-F5344CB8AC3E}">
        <p14:creationId xmlns:p14="http://schemas.microsoft.com/office/powerpoint/2010/main" val="13585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3600" b="1" dirty="0" smtClean="0">
                <a:solidFill>
                  <a:schemeClr val="bg1"/>
                </a:solidFill>
                <a:ea typeface="Calibri" charset="0"/>
                <a:cs typeface="Calibri" charset="0"/>
              </a:rPr>
              <a:t>Submit a Helpdesk Request</a:t>
            </a:r>
            <a:endParaRPr lang="en-US" altLang="en-US" sz="3600" b="1" dirty="0">
              <a:solidFill>
                <a:schemeClr val="bg1"/>
              </a:solidFill>
              <a:ea typeface="Calibri" charset="0"/>
              <a:cs typeface="Calibri" charset="0"/>
            </a:endParaRP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561" y="1454331"/>
            <a:ext cx="7166043" cy="4953000"/>
          </a:xfrm>
          <a:prstGeom prst="rect">
            <a:avLst/>
          </a:prstGeom>
        </p:spPr>
      </p:pic>
      <p:sp>
        <p:nvSpPr>
          <p:cNvPr id="16" name="Frame 15"/>
          <p:cNvSpPr/>
          <p:nvPr/>
        </p:nvSpPr>
        <p:spPr>
          <a:xfrm>
            <a:off x="6172200" y="1828800"/>
            <a:ext cx="1143000" cy="377357"/>
          </a:xfrm>
          <a:prstGeom prst="frame">
            <a:avLst>
              <a:gd name="adj1" fmla="val 19769"/>
            </a:avLst>
          </a:prstGeom>
          <a:solidFill>
            <a:srgbClr val="00E908"/>
          </a:solidFill>
          <a:ln w="25400" cap="rnd">
            <a:solidFill>
              <a:srgbClr val="002060">
                <a:alpha val="23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Tree>
    <p:extLst>
      <p:ext uri="{BB962C8B-B14F-4D97-AF65-F5344CB8AC3E}">
        <p14:creationId xmlns:p14="http://schemas.microsoft.com/office/powerpoint/2010/main" val="187525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9423" y="1382786"/>
            <a:ext cx="5145153" cy="5181600"/>
          </a:xfrm>
          <a:prstGeom prst="rect">
            <a:avLst/>
          </a:prstGeom>
        </p:spPr>
      </p:pic>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3600" b="1" dirty="0" smtClean="0">
                <a:solidFill>
                  <a:schemeClr val="bg1"/>
                </a:solidFill>
                <a:ea typeface="Calibri" charset="0"/>
                <a:cs typeface="Calibri" charset="0"/>
              </a:rPr>
              <a:t>Submit a Helpdesk Request</a:t>
            </a:r>
            <a:endParaRPr lang="en-US" altLang="en-US" sz="3600" b="1" dirty="0">
              <a:solidFill>
                <a:schemeClr val="bg1"/>
              </a:solidFill>
              <a:ea typeface="Calibri" charset="0"/>
              <a:cs typeface="Calibri" charset="0"/>
            </a:endParaRP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ame 15"/>
          <p:cNvSpPr/>
          <p:nvPr/>
        </p:nvSpPr>
        <p:spPr>
          <a:xfrm>
            <a:off x="1999422" y="4724400"/>
            <a:ext cx="4172777" cy="609600"/>
          </a:xfrm>
          <a:prstGeom prst="frame">
            <a:avLst>
              <a:gd name="adj1" fmla="val 11512"/>
            </a:avLst>
          </a:prstGeom>
          <a:solidFill>
            <a:srgbClr val="00E908"/>
          </a:solidFill>
          <a:ln w="25400" cap="rnd">
            <a:solidFill>
              <a:srgbClr val="002060">
                <a:alpha val="23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9" name="Frame 8"/>
          <p:cNvSpPr/>
          <p:nvPr/>
        </p:nvSpPr>
        <p:spPr>
          <a:xfrm>
            <a:off x="1999423" y="2743200"/>
            <a:ext cx="4172777" cy="609600"/>
          </a:xfrm>
          <a:prstGeom prst="frame">
            <a:avLst>
              <a:gd name="adj1" fmla="val 11512"/>
            </a:avLst>
          </a:prstGeom>
          <a:solidFill>
            <a:srgbClr val="00E908"/>
          </a:solidFill>
          <a:ln w="25400" cap="rnd">
            <a:solidFill>
              <a:srgbClr val="002060">
                <a:alpha val="23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Tree>
    <p:extLst>
      <p:ext uri="{BB962C8B-B14F-4D97-AF65-F5344CB8AC3E}">
        <p14:creationId xmlns:p14="http://schemas.microsoft.com/office/powerpoint/2010/main" val="421318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24000"/>
          </a:schemeClr>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a:solidFill>
                  <a:schemeClr val="bg1"/>
                </a:solidFill>
                <a:ea typeface="ＭＳ Ｐゴシック" charset="-128"/>
              </a:rPr>
              <a:t>Agenda</a:t>
            </a:r>
            <a:endParaRPr lang="en-US" altLang="en-US" sz="4400" b="1" dirty="0">
              <a:solidFill>
                <a:schemeClr val="bg1"/>
              </a:solidFill>
              <a:ea typeface="Calibri" charset="0"/>
              <a:cs typeface="Calibri" charset="0"/>
            </a:endParaRP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476499" y="1619959"/>
            <a:ext cx="4065816" cy="1403549"/>
          </a:xfrm>
          <a:prstGeom prst="rect">
            <a:avLst/>
          </a:prstGeom>
          <a:solidFill>
            <a:schemeClr val="bg1"/>
          </a:soli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7">
              <a:spcAft>
                <a:spcPts val="800"/>
              </a:spcAft>
              <a:buSzPct val="90000"/>
            </a:pPr>
            <a:r>
              <a:rPr lang="en-US" altLang="en-US" sz="1600" b="1" dirty="0" smtClean="0">
                <a:solidFill>
                  <a:srgbClr val="0070C0"/>
                </a:solidFill>
                <a:latin typeface="Arial" charset="0"/>
                <a:ea typeface="Arial" charset="0"/>
                <a:cs typeface="Arial" charset="0"/>
              </a:rPr>
              <a:t>How to schedule a meeting</a:t>
            </a:r>
          </a:p>
          <a:p>
            <a:pPr marL="236537">
              <a:spcAft>
                <a:spcPts val="800"/>
              </a:spcAft>
              <a:buSzPct val="90000"/>
            </a:pPr>
            <a:r>
              <a:rPr lang="en-US" altLang="en-US" sz="1600" b="1" dirty="0" smtClean="0">
                <a:solidFill>
                  <a:srgbClr val="0070C0"/>
                </a:solidFill>
                <a:latin typeface="Arial" charset="0"/>
                <a:ea typeface="Arial" charset="0"/>
                <a:cs typeface="Arial" charset="0"/>
              </a:rPr>
              <a:t>Meeting layout</a:t>
            </a:r>
          </a:p>
          <a:p>
            <a:pPr marL="236537">
              <a:spcAft>
                <a:spcPts val="800"/>
              </a:spcAft>
              <a:buSzPct val="90000"/>
            </a:pPr>
            <a:r>
              <a:rPr lang="en-US" altLang="en-US" sz="1600" b="1" dirty="0" smtClean="0">
                <a:solidFill>
                  <a:srgbClr val="0070C0"/>
                </a:solidFill>
                <a:latin typeface="Arial" charset="0"/>
                <a:ea typeface="Arial" charset="0"/>
                <a:cs typeface="Arial" charset="0"/>
              </a:rPr>
              <a:t>Audio &amp; webcam setup</a:t>
            </a:r>
          </a:p>
        </p:txBody>
      </p:sp>
      <p:sp>
        <p:nvSpPr>
          <p:cNvPr id="9" name="Rectangle 8"/>
          <p:cNvSpPr/>
          <p:nvPr/>
        </p:nvSpPr>
        <p:spPr>
          <a:xfrm>
            <a:off x="2487385" y="3295104"/>
            <a:ext cx="4054930" cy="1403549"/>
          </a:xfrm>
          <a:prstGeom prst="rect">
            <a:avLst/>
          </a:prstGeom>
          <a:solidFill>
            <a:schemeClr val="bg1"/>
          </a:soli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7">
              <a:spcAft>
                <a:spcPts val="800"/>
              </a:spcAft>
              <a:buSzPct val="90000"/>
            </a:pPr>
            <a:r>
              <a:rPr lang="en-US" altLang="en-US" sz="1600" b="1" dirty="0">
                <a:solidFill>
                  <a:srgbClr val="0070C0"/>
                </a:solidFill>
                <a:latin typeface="Arial" charset="0"/>
                <a:ea typeface="Arial" charset="0"/>
                <a:cs typeface="Arial" charset="0"/>
              </a:rPr>
              <a:t>How attendees can participate</a:t>
            </a:r>
          </a:p>
          <a:p>
            <a:pPr marL="236537">
              <a:spcAft>
                <a:spcPts val="800"/>
              </a:spcAft>
              <a:buSzPct val="90000"/>
            </a:pPr>
            <a:r>
              <a:rPr lang="en-US" altLang="en-US" sz="1600" b="1" dirty="0" smtClean="0">
                <a:solidFill>
                  <a:srgbClr val="0070C0"/>
                </a:solidFill>
                <a:latin typeface="Arial" charset="0"/>
                <a:ea typeface="Arial" charset="0"/>
                <a:cs typeface="Arial" charset="0"/>
              </a:rPr>
              <a:t>Recording</a:t>
            </a:r>
          </a:p>
          <a:p>
            <a:pPr marL="236537">
              <a:spcAft>
                <a:spcPts val="800"/>
              </a:spcAft>
              <a:buSzPct val="90000"/>
            </a:pPr>
            <a:r>
              <a:rPr lang="en-US" altLang="en-US" sz="1600" b="1" dirty="0" smtClean="0">
                <a:solidFill>
                  <a:srgbClr val="0070C0"/>
                </a:solidFill>
                <a:latin typeface="Arial" charset="0"/>
                <a:ea typeface="Arial" charset="0"/>
                <a:cs typeface="Arial" charset="0"/>
              </a:rPr>
              <a:t>Uploading a presentation</a:t>
            </a:r>
          </a:p>
        </p:txBody>
      </p:sp>
      <p:sp>
        <p:nvSpPr>
          <p:cNvPr id="10" name="Rectangle 9"/>
          <p:cNvSpPr/>
          <p:nvPr/>
        </p:nvSpPr>
        <p:spPr>
          <a:xfrm>
            <a:off x="2476499" y="4980460"/>
            <a:ext cx="4054930" cy="1403549"/>
          </a:xfrm>
          <a:prstGeom prst="rect">
            <a:avLst/>
          </a:prstGeom>
          <a:solidFill>
            <a:schemeClr val="bg1"/>
          </a:soli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7">
              <a:spcAft>
                <a:spcPts val="800"/>
              </a:spcAft>
              <a:buSzPct val="90000"/>
            </a:pPr>
            <a:r>
              <a:rPr lang="en-US" altLang="en-US" sz="1600" b="1" dirty="0" smtClean="0">
                <a:solidFill>
                  <a:srgbClr val="0070C0"/>
                </a:solidFill>
                <a:latin typeface="Arial" charset="0"/>
                <a:ea typeface="Arial" charset="0"/>
                <a:cs typeface="Arial" charset="0"/>
              </a:rPr>
              <a:t>Public and private chat</a:t>
            </a:r>
          </a:p>
          <a:p>
            <a:pPr marL="236537">
              <a:spcAft>
                <a:spcPts val="800"/>
              </a:spcAft>
              <a:buSzPct val="90000"/>
            </a:pPr>
            <a:r>
              <a:rPr lang="en-US" altLang="en-US" sz="1600" b="1" dirty="0" smtClean="0">
                <a:solidFill>
                  <a:srgbClr val="0070C0"/>
                </a:solidFill>
                <a:latin typeface="Arial" charset="0"/>
                <a:ea typeface="Arial" charset="0"/>
                <a:cs typeface="Arial" charset="0"/>
              </a:rPr>
              <a:t>Managing </a:t>
            </a:r>
            <a:r>
              <a:rPr lang="en-US" altLang="en-US" sz="1600" b="1" dirty="0">
                <a:solidFill>
                  <a:srgbClr val="0070C0"/>
                </a:solidFill>
                <a:latin typeface="Arial" charset="0"/>
                <a:ea typeface="Arial" charset="0"/>
                <a:cs typeface="Arial" charset="0"/>
              </a:rPr>
              <a:t>participants</a:t>
            </a:r>
          </a:p>
          <a:p>
            <a:pPr marL="236537">
              <a:spcAft>
                <a:spcPts val="800"/>
              </a:spcAft>
              <a:buSzPct val="90000"/>
            </a:pPr>
            <a:r>
              <a:rPr lang="en-US" altLang="en-US" sz="1600" b="1" dirty="0" smtClean="0">
                <a:solidFill>
                  <a:srgbClr val="0070C0"/>
                </a:solidFill>
                <a:latin typeface="Arial" charset="0"/>
                <a:ea typeface="Arial" charset="0"/>
                <a:cs typeface="Arial" charset="0"/>
              </a:rPr>
              <a:t>Troubleshooting</a:t>
            </a:r>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51997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24000"/>
          </a:schemeClr>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smtClean="0">
                <a:solidFill>
                  <a:schemeClr val="bg1"/>
                </a:solidFill>
                <a:ea typeface="Calibri" charset="0"/>
                <a:cs typeface="Calibri" charset="0"/>
              </a:rPr>
              <a:t>The End</a:t>
            </a:r>
            <a:endParaRPr lang="en-US" altLang="en-US" sz="4400" b="1" dirty="0">
              <a:solidFill>
                <a:schemeClr val="bg1"/>
              </a:solidFill>
              <a:ea typeface="Calibri" charset="0"/>
              <a:cs typeface="Calibri" charset="0"/>
            </a:endParaRP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437" y="2433922"/>
            <a:ext cx="2143125" cy="2143125"/>
          </a:xfrm>
          <a:prstGeom prst="rect">
            <a:avLst/>
          </a:prstGeom>
        </p:spPr>
      </p:pic>
    </p:spTree>
    <p:extLst>
      <p:ext uri="{BB962C8B-B14F-4D97-AF65-F5344CB8AC3E}">
        <p14:creationId xmlns:p14="http://schemas.microsoft.com/office/powerpoint/2010/main" val="785608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5655246" y="4773936"/>
            <a:ext cx="3291840" cy="1306121"/>
          </a:xfrm>
          <a:prstGeom prst="rect">
            <a:avLst/>
          </a:prstGeom>
          <a:solidFill>
            <a:schemeClr val="bg1"/>
          </a:soli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1025" marR="0" lvl="0" indent="-344488" defTabSz="914400" eaLnBrk="1" fontAlgn="auto" latinLnBrk="0" hangingPunct="1">
              <a:lnSpc>
                <a:spcPct val="100000"/>
              </a:lnSpc>
              <a:spcBef>
                <a:spcPts val="0"/>
              </a:spcBef>
              <a:spcAft>
                <a:spcPts val="800"/>
              </a:spcAft>
              <a:buClrTx/>
              <a:buSzPct val="90000"/>
              <a:buFontTx/>
              <a:buNone/>
              <a:tabLst/>
              <a:defRPr/>
            </a:pPr>
            <a:endParaRPr lang="en-US" altLang="en-US" sz="2400" b="1" dirty="0" smtClean="0">
              <a:solidFill>
                <a:srgbClr val="0070C0"/>
              </a:solidFill>
              <a:latin typeface="Arial" charset="0"/>
              <a:ea typeface="Arial" charset="0"/>
              <a:cs typeface="Arial" charset="0"/>
            </a:endParaRPr>
          </a:p>
        </p:txBody>
      </p:sp>
      <p:sp>
        <p:nvSpPr>
          <p:cNvPr id="23" name="Rectangle 22"/>
          <p:cNvSpPr/>
          <p:nvPr/>
        </p:nvSpPr>
        <p:spPr>
          <a:xfrm>
            <a:off x="167330" y="4774803"/>
            <a:ext cx="5336542" cy="1306121"/>
          </a:xfrm>
          <a:prstGeom prst="rect">
            <a:avLst/>
          </a:prstGeom>
          <a:solidFill>
            <a:schemeClr val="bg1"/>
          </a:soli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400" b="1" dirty="0" smtClean="0">
                <a:solidFill>
                  <a:srgbClr val="00B050"/>
                </a:solidFill>
                <a:latin typeface="Arial" charset="0"/>
                <a:ea typeface="Arial" charset="0"/>
                <a:cs typeface="Arial" charset="0"/>
              </a:rPr>
              <a:t>  A headset or headphones</a:t>
            </a:r>
            <a:endParaRPr lang="en-US" sz="2400" dirty="0">
              <a:latin typeface="Arial" charset="0"/>
              <a:ea typeface="Arial" charset="0"/>
              <a:cs typeface="Arial" charset="0"/>
            </a:endParaRPr>
          </a:p>
        </p:txBody>
      </p:sp>
      <p:sp>
        <p:nvSpPr>
          <p:cNvPr id="22" name="Rectangle 21"/>
          <p:cNvSpPr/>
          <p:nvPr/>
        </p:nvSpPr>
        <p:spPr>
          <a:xfrm>
            <a:off x="167330" y="3241501"/>
            <a:ext cx="5336542" cy="1306121"/>
          </a:xfrm>
          <a:prstGeom prst="rect">
            <a:avLst/>
          </a:prstGeom>
          <a:solidFill>
            <a:schemeClr val="bg1"/>
          </a:soli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200"/>
              </a:spcBef>
            </a:pPr>
            <a:r>
              <a:rPr lang="en-US" altLang="en-US" sz="2400" b="1" dirty="0" smtClean="0">
                <a:solidFill>
                  <a:srgbClr val="00B050"/>
                </a:solidFill>
                <a:latin typeface="Arial" charset="0"/>
                <a:ea typeface="Arial" charset="0"/>
                <a:cs typeface="Arial" charset="0"/>
              </a:rPr>
              <a:t>  The Firefox browser</a:t>
            </a:r>
            <a:endParaRPr lang="en-US" sz="2400" dirty="0">
              <a:latin typeface="Arial" charset="0"/>
              <a:ea typeface="Arial" charset="0"/>
              <a:cs typeface="Arial" charset="0"/>
            </a:endParaRPr>
          </a:p>
        </p:txBody>
      </p:sp>
      <p:sp>
        <p:nvSpPr>
          <p:cNvPr id="12" name="Rectangle 11"/>
          <p:cNvSpPr/>
          <p:nvPr/>
        </p:nvSpPr>
        <p:spPr>
          <a:xfrm>
            <a:off x="170178" y="1726211"/>
            <a:ext cx="5336542" cy="1306121"/>
          </a:xfrm>
          <a:prstGeom prst="rect">
            <a:avLst/>
          </a:prstGeom>
          <a:solidFill>
            <a:schemeClr val="bg1"/>
          </a:soli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400" b="1" dirty="0" smtClean="0">
                <a:solidFill>
                  <a:srgbClr val="00B050"/>
                </a:solidFill>
                <a:latin typeface="Arial" charset="0"/>
                <a:ea typeface="Arial" charset="0"/>
                <a:cs typeface="Arial" charset="0"/>
              </a:rPr>
              <a:t>  A hard-wired connection </a:t>
            </a:r>
            <a:endParaRPr lang="en-US" sz="2400" dirty="0">
              <a:latin typeface="Arial" charset="0"/>
              <a:ea typeface="Arial" charset="0"/>
              <a:cs typeface="Arial" charset="0"/>
            </a:endParaRPr>
          </a:p>
        </p:txBody>
      </p:sp>
      <p:sp>
        <p:nvSpPr>
          <p:cNvPr id="25" name="Rectangle 24"/>
          <p:cNvSpPr/>
          <p:nvPr/>
        </p:nvSpPr>
        <p:spPr>
          <a:xfrm>
            <a:off x="5655246" y="3241332"/>
            <a:ext cx="3291840" cy="1306121"/>
          </a:xfrm>
          <a:prstGeom prst="rect">
            <a:avLst/>
          </a:prstGeom>
          <a:solidFill>
            <a:schemeClr val="bg1"/>
          </a:soli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1025" marR="0" lvl="0" indent="-344488" defTabSz="914400" eaLnBrk="1" fontAlgn="auto" latinLnBrk="0" hangingPunct="1">
              <a:lnSpc>
                <a:spcPct val="100000"/>
              </a:lnSpc>
              <a:spcBef>
                <a:spcPts val="0"/>
              </a:spcBef>
              <a:spcAft>
                <a:spcPts val="800"/>
              </a:spcAft>
              <a:buClrTx/>
              <a:buSzPct val="90000"/>
              <a:buFontTx/>
              <a:buNone/>
              <a:tabLst/>
              <a:defRPr/>
            </a:pPr>
            <a:endParaRPr lang="en-US" altLang="en-US" sz="2400" b="1" dirty="0" smtClean="0">
              <a:solidFill>
                <a:srgbClr val="0070C0"/>
              </a:solidFill>
              <a:latin typeface="Arial" charset="0"/>
              <a:ea typeface="Arial" charset="0"/>
              <a:cs typeface="Arial" charset="0"/>
            </a:endParaRPr>
          </a:p>
        </p:txBody>
      </p:sp>
      <p:sp>
        <p:nvSpPr>
          <p:cNvPr id="24" name="Rectangle 23"/>
          <p:cNvSpPr/>
          <p:nvPr/>
        </p:nvSpPr>
        <p:spPr>
          <a:xfrm>
            <a:off x="5702302" y="1726211"/>
            <a:ext cx="3291840" cy="1306121"/>
          </a:xfrm>
          <a:prstGeom prst="rect">
            <a:avLst/>
          </a:prstGeom>
          <a:solidFill>
            <a:schemeClr val="bg1"/>
          </a:soli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0" dirty="0" smtClean="0">
                <a:solidFill>
                  <a:schemeClr val="tx1"/>
                </a:solidFill>
                <a:latin typeface="Calibri" charset="0"/>
              </a:rPr>
              <a:t> </a:t>
            </a:r>
            <a:endParaRPr lang="en-US" altLang="en-US" b="1" dirty="0" smtClean="0">
              <a:solidFill>
                <a:srgbClr val="FF0000"/>
              </a:solidFill>
              <a:latin typeface="Calibri" charset="0"/>
            </a:endParaRPr>
          </a:p>
        </p:txBody>
      </p:sp>
      <p:sp>
        <p:nvSpPr>
          <p:cNvPr id="16385" name="Title 1"/>
          <p:cNvSpPr>
            <a:spLocks noGrp="1"/>
          </p:cNvSpPr>
          <p:nvPr>
            <p:ph type="ctrTitle"/>
          </p:nvPr>
        </p:nvSpPr>
        <p:spPr>
          <a:xfrm>
            <a:off x="0" y="5"/>
            <a:ext cx="9144000" cy="950549"/>
          </a:xfrm>
          <a:solidFill>
            <a:srgbClr val="1D92D0"/>
          </a:solidFill>
          <a:ln cap="rnd">
            <a:solidFill>
              <a:srgbClr val="005EAB">
                <a:alpha val="33000"/>
              </a:srgbClr>
            </a:solidFill>
          </a:ln>
        </p:spPr>
        <p:txBody>
          <a:bodyPr anchor="ctr">
            <a:normAutofit/>
          </a:bodyPr>
          <a:lstStyle/>
          <a:p>
            <a:r>
              <a:rPr lang="en-US" altLang="en-US" sz="4000" b="1" dirty="0">
                <a:solidFill>
                  <a:schemeClr val="bg1"/>
                </a:solidFill>
                <a:ea typeface="ＭＳ Ｐゴシック" charset="-128"/>
              </a:rPr>
              <a:t>Best </a:t>
            </a:r>
            <a:r>
              <a:rPr lang="en-US" altLang="en-US" sz="4000" b="1" dirty="0" smtClean="0">
                <a:solidFill>
                  <a:schemeClr val="bg1"/>
                </a:solidFill>
                <a:ea typeface="ＭＳ Ｐゴシック" charset="-128"/>
              </a:rPr>
              <a:t>Practice </a:t>
            </a:r>
            <a:r>
              <a:rPr lang="en-US" altLang="en-US" sz="4000" b="1" dirty="0">
                <a:solidFill>
                  <a:schemeClr val="bg1"/>
                </a:solidFill>
                <a:ea typeface="ＭＳ Ｐゴシック" charset="-128"/>
              </a:rPr>
              <a:t>T</a:t>
            </a:r>
            <a:r>
              <a:rPr lang="en-US" altLang="en-US" sz="4000" b="1" dirty="0" smtClean="0">
                <a:solidFill>
                  <a:schemeClr val="bg1"/>
                </a:solidFill>
                <a:ea typeface="ＭＳ Ｐゴシック" charset="-128"/>
              </a:rPr>
              <a:t>ips </a:t>
            </a:r>
            <a:r>
              <a:rPr lang="en-US" altLang="en-US" sz="4000" b="1" dirty="0">
                <a:solidFill>
                  <a:schemeClr val="bg1"/>
                </a:solidFill>
                <a:ea typeface="ＭＳ Ｐゴシック" charset="-128"/>
              </a:rPr>
              <a:t>B</a:t>
            </a:r>
            <a:r>
              <a:rPr lang="en-US" altLang="en-US" sz="4000" b="1" dirty="0" smtClean="0">
                <a:solidFill>
                  <a:schemeClr val="bg1"/>
                </a:solidFill>
                <a:ea typeface="ＭＳ Ｐゴシック" charset="-128"/>
              </a:rPr>
              <a:t>efore </a:t>
            </a:r>
            <a:r>
              <a:rPr lang="en-US" altLang="en-US" sz="4000" b="1" dirty="0">
                <a:solidFill>
                  <a:schemeClr val="bg1"/>
                </a:solidFill>
                <a:ea typeface="ＭＳ Ｐゴシック" charset="-128"/>
              </a:rPr>
              <a:t>W</a:t>
            </a:r>
            <a:r>
              <a:rPr lang="en-US" altLang="en-US" sz="4000" b="1" dirty="0" smtClean="0">
                <a:solidFill>
                  <a:schemeClr val="bg1"/>
                </a:solidFill>
                <a:ea typeface="ＭＳ Ｐゴシック" charset="-128"/>
              </a:rPr>
              <a:t>e </a:t>
            </a:r>
            <a:r>
              <a:rPr lang="en-US" altLang="en-US" sz="4000" b="1" dirty="0">
                <a:solidFill>
                  <a:schemeClr val="bg1"/>
                </a:solidFill>
                <a:ea typeface="ＭＳ Ｐゴシック" charset="-128"/>
              </a:rPr>
              <a:t>B</a:t>
            </a:r>
            <a:r>
              <a:rPr lang="en-US" altLang="en-US" sz="4000" b="1" dirty="0" smtClean="0">
                <a:solidFill>
                  <a:schemeClr val="bg1"/>
                </a:solidFill>
                <a:ea typeface="ＭＳ Ｐゴシック" charset="-128"/>
              </a:rPr>
              <a:t>egin</a:t>
            </a:r>
            <a:r>
              <a:rPr lang="en-US" altLang="en-US" sz="4000" b="1" dirty="0">
                <a:solidFill>
                  <a:schemeClr val="bg1"/>
                </a:solidFill>
                <a:ea typeface="ＭＳ Ｐゴシック" charset="-128"/>
              </a:rPr>
              <a:t>…</a:t>
            </a:r>
            <a:endParaRPr lang="en-US" altLang="en-US" sz="4000" b="1" dirty="0">
              <a:solidFill>
                <a:schemeClr val="bg1"/>
              </a:solidFill>
              <a:ea typeface="Calibri" charset="0"/>
              <a:cs typeface="Calibri" charset="0"/>
            </a:endParaRP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950554"/>
            <a:ext cx="9144000" cy="5678846"/>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mf2820\Desktop\ethernet-cable_21290864.jpg"/>
          <p:cNvPicPr>
            <a:picLocks noChangeAspect="1" noChangeArrowheads="1"/>
          </p:cNvPicPr>
          <p:nvPr/>
        </p:nvPicPr>
        <p:blipFill rotWithShape="1">
          <a:blip r:embed="rId3">
            <a:extLst>
              <a:ext uri="{28A0092B-C50C-407E-A947-70E740481C1C}">
                <a14:useLocalDpi xmlns:a14="http://schemas.microsoft.com/office/drawing/2010/main" val="0"/>
              </a:ext>
            </a:extLst>
          </a:blip>
          <a:srcRect r="23852"/>
          <a:stretch/>
        </p:blipFill>
        <p:spPr bwMode="auto">
          <a:xfrm>
            <a:off x="3908220" y="1866531"/>
            <a:ext cx="1442911" cy="1053779"/>
          </a:xfrm>
          <a:prstGeom prst="rect">
            <a:avLst/>
          </a:prstGeom>
          <a:noFill/>
          <a:ln>
            <a:noFill/>
          </a:ln>
          <a:effectLst>
            <a:softEdge rad="76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950554"/>
            <a:ext cx="9144000" cy="5678846"/>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4"/>
          <a:stretch>
            <a:fillRect/>
          </a:stretch>
        </p:blipFill>
        <p:spPr>
          <a:xfrm>
            <a:off x="7967526" y="2097131"/>
            <a:ext cx="551315" cy="551315"/>
          </a:xfrm>
          <a:prstGeom prst="rect">
            <a:avLst/>
          </a:prstGeom>
          <a:effectLst>
            <a:softEdge rad="0"/>
          </a:effectLst>
        </p:spPr>
      </p:pic>
      <p:pic>
        <p:nvPicPr>
          <p:cNvPr id="15" name="Picture 3" descr="C:\Users\mf2820\Desktop\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3074" y="3468786"/>
            <a:ext cx="843115" cy="84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7967526" y="3523151"/>
            <a:ext cx="588718" cy="588718"/>
            <a:chOff x="7967526" y="3523151"/>
            <a:chExt cx="588718" cy="588718"/>
          </a:xfrm>
        </p:grpSpPr>
        <p:pic>
          <p:nvPicPr>
            <p:cNvPr id="16" name="Picture 15"/>
            <p:cNvPicPr>
              <a:picLocks noChangeAspect="1"/>
            </p:cNvPicPr>
            <p:nvPr/>
          </p:nvPicPr>
          <p:blipFill>
            <a:blip r:embed="rId6"/>
            <a:stretch>
              <a:fillRect/>
            </a:stretch>
          </p:blipFill>
          <p:spPr>
            <a:xfrm>
              <a:off x="7967526" y="3523151"/>
              <a:ext cx="588718" cy="588718"/>
            </a:xfrm>
            <a:prstGeom prst="rect">
              <a:avLst/>
            </a:prstGeom>
          </p:spPr>
        </p:pic>
        <p:cxnSp>
          <p:nvCxnSpPr>
            <p:cNvPr id="17" name="Straight Connector 16"/>
            <p:cNvCxnSpPr/>
            <p:nvPr/>
          </p:nvCxnSpPr>
          <p:spPr>
            <a:xfrm flipV="1">
              <a:off x="8045369" y="3573577"/>
              <a:ext cx="473472" cy="504056"/>
            </a:xfrm>
            <a:prstGeom prst="line">
              <a:avLst/>
            </a:prstGeom>
            <a:ln w="88900">
              <a:solidFill>
                <a:srgbClr val="EE0303"/>
              </a:solidFill>
            </a:ln>
          </p:spPr>
          <p:style>
            <a:lnRef idx="1">
              <a:schemeClr val="accent1"/>
            </a:lnRef>
            <a:fillRef idx="0">
              <a:schemeClr val="accent1"/>
            </a:fillRef>
            <a:effectRef idx="0">
              <a:schemeClr val="accent1"/>
            </a:effectRef>
            <a:fontRef idx="minor">
              <a:schemeClr val="tx1"/>
            </a:fontRef>
          </p:style>
        </p:cxnSp>
      </p:grpSp>
      <p:pic>
        <p:nvPicPr>
          <p:cNvPr id="18" name="Picture 5" descr="C:\Users\mf2820\Desktop\usb-headset-h53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3074" y="4967806"/>
            <a:ext cx="987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C:\Users\mf2820\Desktop\2673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98601" y="4965746"/>
            <a:ext cx="878468" cy="81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9"/>
          <a:stretch>
            <a:fillRect/>
          </a:stretch>
        </p:blipFill>
        <p:spPr>
          <a:xfrm>
            <a:off x="8589949" y="5257278"/>
            <a:ext cx="211409" cy="415067"/>
          </a:xfrm>
          <a:prstGeom prst="rect">
            <a:avLst/>
          </a:prstGeom>
        </p:spPr>
      </p:pic>
      <p:pic>
        <p:nvPicPr>
          <p:cNvPr id="21" name="Picture 20"/>
          <p:cNvPicPr>
            <a:picLocks noChangeAspect="1"/>
          </p:cNvPicPr>
          <p:nvPr/>
        </p:nvPicPr>
        <p:blipFill>
          <a:blip r:embed="rId9"/>
          <a:stretch>
            <a:fillRect/>
          </a:stretch>
        </p:blipFill>
        <p:spPr>
          <a:xfrm rot="10800000">
            <a:off x="7685008" y="5257278"/>
            <a:ext cx="207397" cy="407189"/>
          </a:xfrm>
          <a:prstGeom prst="rect">
            <a:avLst/>
          </a:prstGeom>
        </p:spPr>
      </p:pic>
      <p:sp>
        <p:nvSpPr>
          <p:cNvPr id="5" name="Rectangle 4"/>
          <p:cNvSpPr/>
          <p:nvPr/>
        </p:nvSpPr>
        <p:spPr>
          <a:xfrm>
            <a:off x="365760" y="1089401"/>
            <a:ext cx="8778240" cy="523220"/>
          </a:xfrm>
          <a:prstGeom prst="rect">
            <a:avLst/>
          </a:prstGeom>
        </p:spPr>
        <p:txBody>
          <a:bodyPr wrap="square">
            <a:spAutoFit/>
          </a:bodyPr>
          <a:lstStyle/>
          <a:p>
            <a:r>
              <a:rPr lang="en-US" altLang="en-US" sz="2800" dirty="0" smtClean="0">
                <a:solidFill>
                  <a:srgbClr val="016FC0"/>
                </a:solidFill>
                <a:latin typeface="Calibri" charset="0"/>
              </a:rPr>
              <a:t>We recommend: 	</a:t>
            </a:r>
            <a:r>
              <a:rPr lang="en-US" altLang="en-US" dirty="0" smtClean="0">
                <a:solidFill>
                  <a:srgbClr val="016FC0"/>
                </a:solidFill>
                <a:latin typeface="Calibri" charset="0"/>
              </a:rPr>
              <a:t>		</a:t>
            </a:r>
            <a:r>
              <a:rPr lang="en-US" altLang="en-US" sz="2800" dirty="0" smtClean="0">
                <a:solidFill>
                  <a:srgbClr val="016FC0"/>
                </a:solidFill>
                <a:latin typeface="Calibri" charset="0"/>
              </a:rPr>
              <a:t>          Because:</a:t>
            </a:r>
            <a:endParaRPr lang="en-US" altLang="en-US" sz="2800" dirty="0">
              <a:solidFill>
                <a:srgbClr val="016FC0"/>
              </a:solidFill>
              <a:latin typeface="Calibri" charset="0"/>
            </a:endParaRPr>
          </a:p>
        </p:txBody>
      </p:sp>
      <p:sp>
        <p:nvSpPr>
          <p:cNvPr id="3" name="Rectangle 2"/>
          <p:cNvSpPr/>
          <p:nvPr/>
        </p:nvSpPr>
        <p:spPr>
          <a:xfrm>
            <a:off x="5709353" y="3430149"/>
            <a:ext cx="2059672" cy="923330"/>
          </a:xfrm>
          <a:prstGeom prst="rect">
            <a:avLst/>
          </a:prstGeom>
        </p:spPr>
        <p:txBody>
          <a:bodyPr wrap="square">
            <a:spAutoFit/>
          </a:bodyPr>
          <a:lstStyle/>
          <a:p>
            <a:pPr algn="ctr">
              <a:defRPr/>
            </a:pPr>
            <a:r>
              <a:rPr lang="en-US" altLang="en-US" dirty="0">
                <a:latin typeface="Calibri" charset="0"/>
              </a:rPr>
              <a:t>Chrome </a:t>
            </a:r>
            <a:r>
              <a:rPr lang="en-US" altLang="en-US" dirty="0" smtClean="0">
                <a:latin typeface="Calibri" charset="0"/>
              </a:rPr>
              <a:t>causes occasional </a:t>
            </a:r>
            <a:r>
              <a:rPr lang="en-US" altLang="en-US" b="1" dirty="0" smtClean="0">
                <a:solidFill>
                  <a:srgbClr val="FF0000"/>
                </a:solidFill>
                <a:latin typeface="Calibri" charset="0"/>
              </a:rPr>
              <a:t>performance issues</a:t>
            </a:r>
            <a:endParaRPr lang="en-US" b="1" dirty="0">
              <a:solidFill>
                <a:srgbClr val="FF0000"/>
              </a:solidFill>
            </a:endParaRPr>
          </a:p>
        </p:txBody>
      </p:sp>
      <p:sp>
        <p:nvSpPr>
          <p:cNvPr id="7" name="Rectangle 6"/>
          <p:cNvSpPr/>
          <p:nvPr/>
        </p:nvSpPr>
        <p:spPr>
          <a:xfrm>
            <a:off x="5671202" y="4945902"/>
            <a:ext cx="2262158" cy="923330"/>
          </a:xfrm>
          <a:prstGeom prst="rect">
            <a:avLst/>
          </a:prstGeom>
        </p:spPr>
        <p:txBody>
          <a:bodyPr wrap="square">
            <a:spAutoFit/>
          </a:bodyPr>
          <a:lstStyle/>
          <a:p>
            <a:pPr algn="ctr">
              <a:defRPr/>
            </a:pPr>
            <a:r>
              <a:rPr lang="en-US" altLang="en-US" dirty="0">
                <a:latin typeface="Calibri" charset="0"/>
              </a:rPr>
              <a:t>Using computer </a:t>
            </a:r>
          </a:p>
          <a:p>
            <a:pPr algn="ctr">
              <a:defRPr/>
            </a:pPr>
            <a:r>
              <a:rPr lang="en-US" altLang="en-US" dirty="0">
                <a:latin typeface="Calibri" charset="0"/>
              </a:rPr>
              <a:t>speakers causes </a:t>
            </a:r>
            <a:endParaRPr lang="en-US" altLang="en-US" sz="2000" b="1" dirty="0">
              <a:solidFill>
                <a:srgbClr val="00B050"/>
              </a:solidFill>
              <a:latin typeface="Calibri" charset="0"/>
            </a:endParaRPr>
          </a:p>
          <a:p>
            <a:pPr algn="ctr"/>
            <a:r>
              <a:rPr lang="en-US" b="1" dirty="0" smtClean="0">
                <a:solidFill>
                  <a:srgbClr val="FF0000"/>
                </a:solidFill>
              </a:rPr>
              <a:t>echo</a:t>
            </a:r>
          </a:p>
        </p:txBody>
      </p:sp>
      <p:sp>
        <p:nvSpPr>
          <p:cNvPr id="9" name="Rectangle 8"/>
          <p:cNvSpPr/>
          <p:nvPr/>
        </p:nvSpPr>
        <p:spPr>
          <a:xfrm>
            <a:off x="5709353" y="1911124"/>
            <a:ext cx="2224007" cy="923330"/>
          </a:xfrm>
          <a:prstGeom prst="rect">
            <a:avLst/>
          </a:prstGeom>
        </p:spPr>
        <p:txBody>
          <a:bodyPr wrap="square">
            <a:spAutoFit/>
          </a:bodyPr>
          <a:lstStyle/>
          <a:p>
            <a:pPr algn="ctr"/>
            <a:r>
              <a:rPr lang="en-US" altLang="en-US" b="0" dirty="0" smtClean="0">
                <a:solidFill>
                  <a:schemeClr val="tx1"/>
                </a:solidFill>
                <a:latin typeface="Calibri" charset="0"/>
              </a:rPr>
              <a:t>Poor wifi causes</a:t>
            </a:r>
            <a:r>
              <a:rPr lang="en-US" altLang="en-US" b="0" dirty="0" smtClean="0">
                <a:latin typeface="Calibri" charset="0"/>
              </a:rPr>
              <a:t>:   </a:t>
            </a:r>
          </a:p>
          <a:p>
            <a:pPr algn="ctr"/>
            <a:r>
              <a:rPr lang="en-US" altLang="en-US" b="1" dirty="0" smtClean="0">
                <a:solidFill>
                  <a:srgbClr val="FF0000"/>
                </a:solidFill>
                <a:latin typeface="Calibri" charset="0"/>
              </a:rPr>
              <a:t>choppy audio</a:t>
            </a:r>
          </a:p>
          <a:p>
            <a:pPr algn="ctr"/>
            <a:r>
              <a:rPr lang="en-US" altLang="en-US" b="1" dirty="0" smtClean="0">
                <a:solidFill>
                  <a:srgbClr val="FF0000"/>
                </a:solidFill>
                <a:latin typeface="Calibri" charset="0"/>
              </a:rPr>
              <a:t>disconnection</a:t>
            </a:r>
          </a:p>
        </p:txBody>
      </p:sp>
    </p:spTree>
    <p:extLst>
      <p:ext uri="{BB962C8B-B14F-4D97-AF65-F5344CB8AC3E}">
        <p14:creationId xmlns:p14="http://schemas.microsoft.com/office/powerpoint/2010/main" val="201159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6" presetClass="emph" presetSubtype="0" fill="hold" nodeType="withEffect">
                                  <p:stCondLst>
                                    <p:cond delay="0"/>
                                  </p:stCondLst>
                                  <p:childTnLst>
                                    <p:animScale>
                                      <p:cBhvr>
                                        <p:cTn id="45" dur="2000" fill="hold"/>
                                        <p:tgtEl>
                                          <p:spTgt spid="21"/>
                                        </p:tgtEl>
                                      </p:cBhvr>
                                      <p:by x="200000" y="200000"/>
                                    </p:animScale>
                                  </p:childTnLst>
                                </p:cTn>
                              </p:par>
                              <p:par>
                                <p:cTn id="46" presetID="6" presetClass="emph" presetSubtype="0" fill="hold" nodeType="withEffect">
                                  <p:stCondLst>
                                    <p:cond delay="0"/>
                                  </p:stCondLst>
                                  <p:childTnLst>
                                    <p:animScale>
                                      <p:cBhvr>
                                        <p:cTn id="47" dur="2000" fill="hold"/>
                                        <p:tgtEl>
                                          <p:spTgt spid="20"/>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24000"/>
          </a:schemeClr>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4400" b="1" dirty="0" smtClean="0">
                <a:solidFill>
                  <a:schemeClr val="bg1"/>
                </a:solidFill>
                <a:ea typeface="Calibri" charset="0"/>
                <a:cs typeface="Calibri" charset="0"/>
              </a:rPr>
              <a:t>How to </a:t>
            </a:r>
            <a:r>
              <a:rPr lang="en-US" altLang="en-US" sz="4400" b="1" dirty="0" smtClean="0">
                <a:solidFill>
                  <a:schemeClr val="bg1"/>
                </a:solidFill>
                <a:ea typeface="Calibri" charset="0"/>
                <a:cs typeface="Calibri" charset="0"/>
              </a:rPr>
              <a:t>Schedule a Meeting</a:t>
            </a:r>
            <a:endParaRPr lang="en-US" altLang="en-US" sz="4400" b="1" dirty="0">
              <a:solidFill>
                <a:schemeClr val="bg1"/>
              </a:solidFill>
              <a:ea typeface="Calibri" charset="0"/>
              <a:cs typeface="Calibri" charset="0"/>
            </a:endParaRP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039312"/>
            <a:ext cx="1777189" cy="1466886"/>
          </a:xfrm>
          <a:prstGeom prst="rect">
            <a:avLst/>
          </a:prstGeom>
        </p:spPr>
      </p:pic>
      <p:sp>
        <p:nvSpPr>
          <p:cNvPr id="15" name="Right Arrow 14"/>
          <p:cNvSpPr/>
          <p:nvPr/>
        </p:nvSpPr>
        <p:spPr>
          <a:xfrm>
            <a:off x="3124200" y="3167320"/>
            <a:ext cx="2333763" cy="715415"/>
          </a:xfrm>
          <a:prstGeom prst="rightArrow">
            <a:avLst/>
          </a:prstGeom>
          <a:solidFill>
            <a:schemeClr val="accent1"/>
          </a:soli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2573980"/>
            <a:ext cx="2143125" cy="2143125"/>
          </a:xfrm>
          <a:prstGeom prst="rect">
            <a:avLst/>
          </a:prstGeom>
        </p:spPr>
      </p:pic>
      <p:sp>
        <p:nvSpPr>
          <p:cNvPr id="9" name="Rectangle 8"/>
          <p:cNvSpPr/>
          <p:nvPr/>
        </p:nvSpPr>
        <p:spPr>
          <a:xfrm>
            <a:off x="1174343" y="4855701"/>
            <a:ext cx="1714501" cy="361241"/>
          </a:xfrm>
          <a:prstGeom prst="rect">
            <a:avLst/>
          </a:prstGeom>
          <a:solidFill>
            <a:schemeClr val="bg1"/>
          </a:soli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7">
              <a:spcAft>
                <a:spcPts val="800"/>
              </a:spcAft>
              <a:buSzPct val="90000"/>
            </a:pPr>
            <a:r>
              <a:rPr lang="en-US" altLang="en-US" sz="1600" b="1" dirty="0" smtClean="0">
                <a:solidFill>
                  <a:srgbClr val="0070C0"/>
                </a:solidFill>
                <a:latin typeface="Arial" charset="0"/>
                <a:ea typeface="Arial" charset="0"/>
                <a:cs typeface="Arial" charset="0"/>
              </a:rPr>
              <a:t>Course site</a:t>
            </a:r>
          </a:p>
        </p:txBody>
      </p:sp>
      <p:sp>
        <p:nvSpPr>
          <p:cNvPr id="10" name="Rectangle 9"/>
          <p:cNvSpPr/>
          <p:nvPr/>
        </p:nvSpPr>
        <p:spPr>
          <a:xfrm>
            <a:off x="6234111" y="4894825"/>
            <a:ext cx="1714501" cy="361241"/>
          </a:xfrm>
          <a:prstGeom prst="rect">
            <a:avLst/>
          </a:prstGeom>
          <a:solidFill>
            <a:schemeClr val="bg1"/>
          </a:solidFill>
          <a:ln w="25400" cap="rnd">
            <a:solidFill>
              <a:srgbClr val="00B0F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7">
              <a:spcAft>
                <a:spcPts val="800"/>
              </a:spcAft>
              <a:buSzPct val="90000"/>
            </a:pPr>
            <a:r>
              <a:rPr lang="en-US" altLang="en-US" sz="1600" b="1" dirty="0" smtClean="0">
                <a:solidFill>
                  <a:srgbClr val="0070C0"/>
                </a:solidFill>
                <a:latin typeface="Arial" charset="0"/>
                <a:ea typeface="Arial" charset="0"/>
                <a:cs typeface="Arial" charset="0"/>
              </a:rPr>
              <a:t>Conferences</a:t>
            </a:r>
          </a:p>
        </p:txBody>
      </p:sp>
    </p:spTree>
    <p:extLst>
      <p:ext uri="{BB962C8B-B14F-4D97-AF65-F5344CB8AC3E}">
        <p14:creationId xmlns:p14="http://schemas.microsoft.com/office/powerpoint/2010/main" val="1020681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2983" y="1977189"/>
            <a:ext cx="6674757" cy="4127191"/>
          </a:xfrm>
          <a:prstGeom prst="rect">
            <a:avLst/>
          </a:prstGeom>
        </p:spPr>
      </p:pic>
      <p:sp>
        <p:nvSpPr>
          <p:cNvPr id="16385" name="Title 1"/>
          <p:cNvSpPr>
            <a:spLocks noGrp="1"/>
          </p:cNvSpPr>
          <p:nvPr>
            <p:ph type="ctrTitle"/>
          </p:nvPr>
        </p:nvSpPr>
        <p:spPr>
          <a:xfrm>
            <a:off x="0" y="0"/>
            <a:ext cx="9144000" cy="1371595"/>
          </a:xfrm>
          <a:solidFill>
            <a:srgbClr val="1D92D0"/>
          </a:solidFill>
          <a:ln cap="rnd">
            <a:solidFill>
              <a:srgbClr val="005EAB">
                <a:alpha val="33000"/>
              </a:srgbClr>
            </a:solidFill>
          </a:ln>
        </p:spPr>
        <p:txBody>
          <a:bodyPr anchor="ctr">
            <a:normAutofit/>
          </a:bodyPr>
          <a:lstStyle/>
          <a:p>
            <a:r>
              <a:rPr lang="en-US" altLang="en-US" sz="3200" b="1" dirty="0" smtClean="0">
                <a:solidFill>
                  <a:schemeClr val="bg1"/>
                </a:solidFill>
                <a:ea typeface="Calibri" charset="0"/>
                <a:cs typeface="Calibri" charset="0"/>
              </a:rPr>
              <a:t>Click on Conferences in Your </a:t>
            </a:r>
            <a:r>
              <a:rPr lang="en-US" altLang="en-US" sz="3200" b="1" dirty="0">
                <a:solidFill>
                  <a:schemeClr val="bg1"/>
                </a:solidFill>
                <a:ea typeface="Calibri" charset="0"/>
                <a:cs typeface="Calibri" charset="0"/>
              </a:rPr>
              <a:t>C</a:t>
            </a:r>
            <a:r>
              <a:rPr lang="en-US" altLang="en-US" sz="3200" b="1" dirty="0" smtClean="0">
                <a:solidFill>
                  <a:schemeClr val="bg1"/>
                </a:solidFill>
                <a:ea typeface="Calibri" charset="0"/>
                <a:cs typeface="Calibri" charset="0"/>
              </a:rPr>
              <a:t>ourse </a:t>
            </a:r>
            <a:r>
              <a:rPr lang="en-US" altLang="en-US" sz="3200" b="1" dirty="0">
                <a:solidFill>
                  <a:schemeClr val="bg1"/>
                </a:solidFill>
                <a:ea typeface="Calibri" charset="0"/>
                <a:cs typeface="Calibri" charset="0"/>
              </a:rPr>
              <a:t>S</a:t>
            </a:r>
            <a:r>
              <a:rPr lang="en-US" altLang="en-US" sz="3200" b="1" dirty="0" smtClean="0">
                <a:solidFill>
                  <a:schemeClr val="bg1"/>
                </a:solidFill>
                <a:ea typeface="Calibri" charset="0"/>
                <a:cs typeface="Calibri" charset="0"/>
              </a:rPr>
              <a:t>ite</a:t>
            </a:r>
            <a:endParaRPr lang="en-US" altLang="en-US" sz="3200" b="1" dirty="0">
              <a:solidFill>
                <a:schemeClr val="bg1"/>
              </a:solidFill>
              <a:ea typeface="Calibri" charset="0"/>
              <a:cs typeface="Calibri" charset="0"/>
            </a:endParaRPr>
          </a:p>
        </p:txBody>
      </p:sp>
      <p:sp>
        <p:nvSpPr>
          <p:cNvPr id="8" name="TextBox 7"/>
          <p:cNvSpPr txBox="1"/>
          <p:nvPr/>
        </p:nvSpPr>
        <p:spPr>
          <a:xfrm>
            <a:off x="0" y="6647688"/>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89888"/>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89888"/>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ame 15"/>
          <p:cNvSpPr/>
          <p:nvPr/>
        </p:nvSpPr>
        <p:spPr>
          <a:xfrm>
            <a:off x="2932119" y="3430337"/>
            <a:ext cx="1030281" cy="319737"/>
          </a:xfrm>
          <a:prstGeom prst="frame">
            <a:avLst>
              <a:gd name="adj1" fmla="val 19769"/>
            </a:avLst>
          </a:prstGeom>
          <a:solidFill>
            <a:srgbClr val="39E45D"/>
          </a:solidFill>
          <a:ln cap="rnd">
            <a:solidFill>
              <a:srgbClr val="34C34F"/>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17" name="Right Arrow 16"/>
          <p:cNvSpPr/>
          <p:nvPr/>
        </p:nvSpPr>
        <p:spPr>
          <a:xfrm>
            <a:off x="837844" y="3417648"/>
            <a:ext cx="2057756" cy="319348"/>
          </a:xfrm>
          <a:prstGeom prst="rightArrow">
            <a:avLst/>
          </a:prstGeom>
          <a:solidFill>
            <a:srgbClr val="37DA59"/>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rot="1311929">
            <a:off x="901873" y="2688579"/>
            <a:ext cx="1586028" cy="319348"/>
          </a:xfrm>
          <a:prstGeom prst="rightArrow">
            <a:avLst/>
          </a:prstGeom>
          <a:solidFill>
            <a:srgbClr val="37DA59"/>
          </a:solidFill>
          <a:ln w="25400" cap="rnd">
            <a:solidFill>
              <a:srgbClr val="0070C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266216" y="1892146"/>
            <a:ext cx="1198559" cy="956108"/>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200" b="1" dirty="0" smtClean="0">
                <a:solidFill>
                  <a:srgbClr val="00B0F0"/>
                </a:solidFill>
                <a:latin typeface="Arial" charset="0"/>
                <a:ea typeface="Arial" charset="0"/>
                <a:cs typeface="Arial" charset="0"/>
              </a:rPr>
              <a:t>Choose your course</a:t>
            </a:r>
            <a:endParaRPr lang="en-US" sz="1200" dirty="0">
              <a:solidFill>
                <a:srgbClr val="00B0F0"/>
              </a:solidFill>
              <a:latin typeface="Arial" charset="0"/>
              <a:ea typeface="Arial" charset="0"/>
              <a:cs typeface="Arial" charset="0"/>
            </a:endParaRPr>
          </a:p>
        </p:txBody>
      </p:sp>
      <p:sp>
        <p:nvSpPr>
          <p:cNvPr id="20" name="Rounded Rectangle 19"/>
          <p:cNvSpPr/>
          <p:nvPr/>
        </p:nvSpPr>
        <p:spPr>
          <a:xfrm>
            <a:off x="267058" y="3158692"/>
            <a:ext cx="1198559" cy="956108"/>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200" b="1" dirty="0" smtClean="0">
                <a:solidFill>
                  <a:srgbClr val="00B0F0"/>
                </a:solidFill>
                <a:latin typeface="Arial" charset="0"/>
                <a:ea typeface="Arial" charset="0"/>
                <a:cs typeface="Arial" charset="0"/>
              </a:rPr>
              <a:t>Click on Conferences</a:t>
            </a:r>
            <a:endParaRPr lang="en-US" sz="1200" b="1" dirty="0">
              <a:solidFill>
                <a:srgbClr val="00B0F0"/>
              </a:solidFill>
              <a:latin typeface="Arial" charset="0"/>
              <a:ea typeface="Arial" charset="0"/>
              <a:cs typeface="Arial" charset="0"/>
            </a:endParaRPr>
          </a:p>
        </p:txBody>
      </p:sp>
      <p:grpSp>
        <p:nvGrpSpPr>
          <p:cNvPr id="13" name="Group 12"/>
          <p:cNvGrpSpPr/>
          <p:nvPr/>
        </p:nvGrpSpPr>
        <p:grpSpPr>
          <a:xfrm>
            <a:off x="5265767" y="3077038"/>
            <a:ext cx="3427895" cy="3247564"/>
            <a:chOff x="-429506" y="3232505"/>
            <a:chExt cx="2902079" cy="2873407"/>
          </a:xfrm>
        </p:grpSpPr>
        <p:sp>
          <p:nvSpPr>
            <p:cNvPr id="14" name="Rectangle 13"/>
            <p:cNvSpPr/>
            <p:nvPr/>
          </p:nvSpPr>
          <p:spPr>
            <a:xfrm>
              <a:off x="358766" y="4487811"/>
              <a:ext cx="2113807" cy="1618101"/>
            </a:xfrm>
            <a:prstGeom prst="rect">
              <a:avLst/>
            </a:prstGeom>
            <a:solidFill>
              <a:schemeClr val="bg1"/>
            </a:solidFill>
            <a:ln w="38100" cap="rnd">
              <a:solidFill>
                <a:srgbClr val="FF6100">
                  <a:alpha val="49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smtClean="0">
                  <a:solidFill>
                    <a:srgbClr val="21D32C"/>
                  </a:solidFill>
                </a:rPr>
                <a:t> Tip: </a:t>
              </a:r>
            </a:p>
            <a:p>
              <a:pPr algn="just"/>
              <a:r>
                <a:rPr lang="en-US" altLang="en-US" sz="1600" dirty="0" smtClean="0">
                  <a:solidFill>
                    <a:srgbClr val="0070C0"/>
                  </a:solidFill>
                </a:rPr>
                <a:t>If you do not </a:t>
              </a:r>
              <a:r>
                <a:rPr lang="en-US" altLang="en-US" sz="1600" dirty="0" smtClean="0">
                  <a:solidFill>
                    <a:srgbClr val="0070C0"/>
                  </a:solidFill>
                </a:rPr>
                <a:t>see </a:t>
              </a:r>
              <a:r>
                <a:rPr lang="en-US" altLang="en-US" sz="1600" b="1" dirty="0" smtClean="0">
                  <a:solidFill>
                    <a:srgbClr val="0070C0"/>
                  </a:solidFill>
                </a:rPr>
                <a:t>Conferences</a:t>
              </a:r>
              <a:r>
                <a:rPr lang="en-US" altLang="en-US" sz="1600" dirty="0" smtClean="0">
                  <a:solidFill>
                    <a:srgbClr val="0070C0"/>
                  </a:solidFill>
                </a:rPr>
                <a:t>, follow </a:t>
              </a:r>
              <a:r>
                <a:rPr lang="en-US" altLang="en-US" sz="1600" b="1" dirty="0" smtClean="0">
                  <a:solidFill>
                    <a:srgbClr val="0070C0"/>
                  </a:solidFill>
                  <a:hlinkClick r:id="rId4"/>
                </a:rPr>
                <a:t>these instructions </a:t>
              </a:r>
              <a:r>
                <a:rPr lang="en-US" altLang="en-US" sz="1600" dirty="0" smtClean="0">
                  <a:solidFill>
                    <a:srgbClr val="0070C0"/>
                  </a:solidFill>
                </a:rPr>
                <a:t>to activate it </a:t>
              </a:r>
              <a:r>
                <a:rPr lang="en-US" altLang="en-US" sz="1600" dirty="0" smtClean="0">
                  <a:solidFill>
                    <a:srgbClr val="0070C0"/>
                  </a:solidFill>
                </a:rPr>
                <a:t>in course </a:t>
              </a:r>
              <a:r>
                <a:rPr lang="en-US" altLang="en-US" sz="1600" dirty="0" smtClean="0">
                  <a:solidFill>
                    <a:srgbClr val="0070C0"/>
                  </a:solidFill>
                </a:rPr>
                <a:t>“Settings”</a:t>
              </a:r>
              <a:endParaRPr lang="en-US" altLang="en-US" sz="1600" b="1" dirty="0">
                <a:solidFill>
                  <a:srgbClr val="0070C0"/>
                </a:solidFill>
              </a:endParaRPr>
            </a:p>
          </p:txBody>
        </p:sp>
        <p:pic>
          <p:nvPicPr>
            <p:cNvPr id="15" name="Picture 14"/>
            <p:cNvPicPr>
              <a:picLocks noChangeAspect="1"/>
            </p:cNvPicPr>
            <p:nvPr/>
          </p:nvPicPr>
          <p:blipFill>
            <a:blip r:embed="rId5">
              <a:extLst>
                <a:ext uri="{BEBA8EAE-BF5A-486C-A8C5-ECC9F3942E4B}">
                  <a14:imgProps xmlns:a14="http://schemas.microsoft.com/office/drawing/2010/main">
                    <a14:imgLayer r:embed="rId6">
                      <a14:imgEffect>
                        <a14:sharpenSoften amount="40000"/>
                      </a14:imgEffect>
                      <a14:imgEffect>
                        <a14:saturation sat="207000"/>
                      </a14:imgEffect>
                      <a14:imgEffect>
                        <a14:brightnessContrast bright="24000" contrast="-22000"/>
                      </a14:imgEffect>
                    </a14:imgLayer>
                  </a14:imgProps>
                </a:ext>
                <a:ext uri="{28A0092B-C50C-407E-A947-70E740481C1C}">
                  <a14:useLocalDpi xmlns:a14="http://schemas.microsoft.com/office/drawing/2010/main" val="0"/>
                </a:ext>
              </a:extLst>
            </a:blip>
            <a:stretch>
              <a:fillRect/>
            </a:stretch>
          </p:blipFill>
          <p:spPr>
            <a:xfrm flipV="1">
              <a:off x="-429506" y="3232505"/>
              <a:ext cx="2199198" cy="2199198"/>
            </a:xfrm>
            <a:prstGeom prst="rect">
              <a:avLst/>
            </a:prstGeom>
          </p:spPr>
        </p:pic>
      </p:grpSp>
    </p:spTree>
    <p:extLst>
      <p:ext uri="{BB962C8B-B14F-4D97-AF65-F5344CB8AC3E}">
        <p14:creationId xmlns:p14="http://schemas.microsoft.com/office/powerpoint/2010/main" val="76614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5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500"/>
                                        <p:tgtEl>
                                          <p:spTgt spid="13"/>
                                        </p:tgtEl>
                                      </p:cBhvr>
                                    </p:animEffect>
                                    <p:anim calcmode="lin" valueType="num">
                                      <p:cBhvr>
                                        <p:cTn id="15" dur="1500" fill="hold"/>
                                        <p:tgtEl>
                                          <p:spTgt spid="13"/>
                                        </p:tgtEl>
                                        <p:attrNameLst>
                                          <p:attrName>ppt_x</p:attrName>
                                        </p:attrNameLst>
                                      </p:cBhvr>
                                      <p:tavLst>
                                        <p:tav tm="0">
                                          <p:val>
                                            <p:strVal val="#ppt_x"/>
                                          </p:val>
                                        </p:tav>
                                        <p:tav tm="100000">
                                          <p:val>
                                            <p:strVal val="#ppt_x"/>
                                          </p:val>
                                        </p:tav>
                                      </p:tavLst>
                                    </p:anim>
                                    <p:anim calcmode="lin" valueType="num">
                                      <p:cBhvr>
                                        <p:cTn id="16" dur="1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625444"/>
            <a:ext cx="8839200" cy="3775356"/>
          </a:xfrm>
          <a:prstGeom prst="rect">
            <a:avLst/>
          </a:prstGeom>
        </p:spPr>
      </p:pic>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3200" b="1" dirty="0" smtClean="0">
                <a:solidFill>
                  <a:schemeClr val="bg1"/>
                </a:solidFill>
              </a:rPr>
              <a:t>Schedule and </a:t>
            </a:r>
            <a:r>
              <a:rPr lang="en-US" altLang="en-US" sz="3200" b="1" dirty="0" smtClean="0">
                <a:solidFill>
                  <a:schemeClr val="bg1"/>
                </a:solidFill>
              </a:rPr>
              <a:t>Start </a:t>
            </a:r>
            <a:r>
              <a:rPr lang="en-US" altLang="en-US" sz="3200" b="1" dirty="0" smtClean="0">
                <a:solidFill>
                  <a:schemeClr val="bg1"/>
                </a:solidFill>
              </a:rPr>
              <a:t>a </a:t>
            </a:r>
            <a:r>
              <a:rPr lang="en-US" altLang="en-US" sz="3200" b="1" dirty="0" smtClean="0">
                <a:solidFill>
                  <a:schemeClr val="bg1"/>
                </a:solidFill>
              </a:rPr>
              <a:t>New </a:t>
            </a:r>
            <a:r>
              <a:rPr lang="en-US" altLang="en-US" sz="3200" b="1" dirty="0" smtClean="0">
                <a:solidFill>
                  <a:schemeClr val="bg1"/>
                </a:solidFill>
              </a:rPr>
              <a:t>Conference</a:t>
            </a:r>
            <a:endParaRPr lang="en-US" altLang="en-US" sz="3200" b="1" dirty="0">
              <a:solidFill>
                <a:schemeClr val="bg1"/>
              </a:solidFill>
              <a:ea typeface="Calibri" charset="0"/>
              <a:cs typeface="Calibri" charset="0"/>
            </a:endParaRP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ame 15"/>
          <p:cNvSpPr/>
          <p:nvPr/>
        </p:nvSpPr>
        <p:spPr>
          <a:xfrm>
            <a:off x="7588146" y="2744304"/>
            <a:ext cx="1300631" cy="456095"/>
          </a:xfrm>
          <a:prstGeom prst="frame">
            <a:avLst>
              <a:gd name="adj1" fmla="val 19769"/>
            </a:avLst>
          </a:prstGeom>
          <a:solidFill>
            <a:srgbClr val="39E45D"/>
          </a:solidFill>
          <a:ln w="25400" cap="rnd">
            <a:solidFill>
              <a:srgbClr val="002060">
                <a:alpha val="25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17" name="Right Arrow 16"/>
          <p:cNvSpPr/>
          <p:nvPr/>
        </p:nvSpPr>
        <p:spPr>
          <a:xfrm rot="448127">
            <a:off x="1101693" y="2403486"/>
            <a:ext cx="6390108" cy="317403"/>
          </a:xfrm>
          <a:prstGeom prst="rightArrow">
            <a:avLst/>
          </a:prstGeom>
          <a:solidFill>
            <a:srgbClr val="37DA59"/>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381000" y="1676400"/>
            <a:ext cx="2310509" cy="771896"/>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b="1" dirty="0" smtClean="0">
                <a:solidFill>
                  <a:srgbClr val="00B0F0"/>
                </a:solidFill>
                <a:latin typeface="Arial" charset="0"/>
                <a:ea typeface="Arial" charset="0"/>
                <a:cs typeface="Arial" charset="0"/>
              </a:rPr>
              <a:t>Click +Conference</a:t>
            </a:r>
            <a:endParaRPr lang="en-US" sz="1600" b="1" dirty="0">
              <a:solidFill>
                <a:srgbClr val="00B0F0"/>
              </a:solidFill>
              <a:latin typeface="Arial" charset="0"/>
              <a:ea typeface="Arial" charset="0"/>
              <a:cs typeface="Arial" charset="0"/>
            </a:endParaRPr>
          </a:p>
        </p:txBody>
      </p:sp>
    </p:spTree>
    <p:extLst>
      <p:ext uri="{BB962C8B-B14F-4D97-AF65-F5344CB8AC3E}">
        <p14:creationId xmlns:p14="http://schemas.microsoft.com/office/powerpoint/2010/main" val="100462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0632" y="1371600"/>
            <a:ext cx="5077552" cy="5181600"/>
          </a:xfrm>
          <a:prstGeom prst="rect">
            <a:avLst/>
          </a:prstGeom>
        </p:spPr>
      </p:pic>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3200" b="1" dirty="0" smtClean="0">
                <a:solidFill>
                  <a:schemeClr val="bg1"/>
                </a:solidFill>
              </a:rPr>
              <a:t>Enter Conference </a:t>
            </a:r>
            <a:r>
              <a:rPr lang="en-US" altLang="en-US" sz="3200" b="1" dirty="0" smtClean="0">
                <a:solidFill>
                  <a:schemeClr val="bg1"/>
                </a:solidFill>
              </a:rPr>
              <a:t>I</a:t>
            </a:r>
            <a:r>
              <a:rPr lang="en-US" altLang="en-US" sz="3200" b="1" dirty="0" smtClean="0">
                <a:solidFill>
                  <a:schemeClr val="bg1"/>
                </a:solidFill>
              </a:rPr>
              <a:t>nformation</a:t>
            </a:r>
            <a:endParaRPr lang="en-US" altLang="en-US" sz="3200" b="1" dirty="0">
              <a:solidFill>
                <a:schemeClr val="bg1"/>
              </a:solidFill>
              <a:ea typeface="Calibri" charset="0"/>
              <a:cs typeface="Calibri" charset="0"/>
            </a:endParaRP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ame 15"/>
          <p:cNvSpPr/>
          <p:nvPr/>
        </p:nvSpPr>
        <p:spPr>
          <a:xfrm>
            <a:off x="4499884" y="2895600"/>
            <a:ext cx="2586716" cy="408864"/>
          </a:xfrm>
          <a:prstGeom prst="frame">
            <a:avLst>
              <a:gd name="adj1" fmla="val 19769"/>
            </a:avLst>
          </a:prstGeom>
          <a:solidFill>
            <a:srgbClr val="39E45D"/>
          </a:solidFill>
          <a:ln w="25400" cap="rnd">
            <a:solidFill>
              <a:srgbClr val="002060">
                <a:alpha val="25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12" name="Right Arrow 11"/>
          <p:cNvSpPr/>
          <p:nvPr/>
        </p:nvSpPr>
        <p:spPr>
          <a:xfrm>
            <a:off x="1248922" y="1752600"/>
            <a:ext cx="3048000" cy="317403"/>
          </a:xfrm>
          <a:prstGeom prst="rightArrow">
            <a:avLst/>
          </a:prstGeom>
          <a:solidFill>
            <a:srgbClr val="37DA59"/>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ame 20"/>
          <p:cNvSpPr/>
          <p:nvPr/>
        </p:nvSpPr>
        <p:spPr>
          <a:xfrm>
            <a:off x="4419600" y="1721448"/>
            <a:ext cx="4285906" cy="456095"/>
          </a:xfrm>
          <a:prstGeom prst="frame">
            <a:avLst>
              <a:gd name="adj1" fmla="val 19769"/>
            </a:avLst>
          </a:prstGeom>
          <a:solidFill>
            <a:srgbClr val="39E45D"/>
          </a:solidFill>
          <a:ln w="25400" cap="rnd">
            <a:solidFill>
              <a:srgbClr val="002060">
                <a:alpha val="25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23" name="Rounded Rectangle 22"/>
          <p:cNvSpPr/>
          <p:nvPr/>
        </p:nvSpPr>
        <p:spPr>
          <a:xfrm>
            <a:off x="966303" y="1646019"/>
            <a:ext cx="2157897" cy="487581"/>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smtClean="0">
                <a:solidFill>
                  <a:srgbClr val="00B0F0"/>
                </a:solidFill>
                <a:latin typeface="Arial" charset="0"/>
                <a:ea typeface="Arial" charset="0"/>
                <a:cs typeface="Arial" charset="0"/>
              </a:rPr>
              <a:t>Add a meeting title</a:t>
            </a:r>
            <a:endParaRPr lang="en-US" sz="1600" b="1" dirty="0">
              <a:solidFill>
                <a:srgbClr val="00B0F0"/>
              </a:solidFill>
              <a:latin typeface="Arial" charset="0"/>
              <a:ea typeface="Arial" charset="0"/>
              <a:cs typeface="Arial" charset="0"/>
            </a:endParaRPr>
          </a:p>
        </p:txBody>
      </p:sp>
      <p:sp>
        <p:nvSpPr>
          <p:cNvPr id="24" name="Right Arrow 23"/>
          <p:cNvSpPr/>
          <p:nvPr/>
        </p:nvSpPr>
        <p:spPr>
          <a:xfrm>
            <a:off x="990600" y="3035397"/>
            <a:ext cx="3375341" cy="317403"/>
          </a:xfrm>
          <a:prstGeom prst="rightArrow">
            <a:avLst/>
          </a:prstGeom>
          <a:solidFill>
            <a:srgbClr val="37DA59"/>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454478" y="2981312"/>
            <a:ext cx="2682730" cy="1743088"/>
          </a:xfrm>
          <a:prstGeom prst="rect">
            <a:avLst/>
          </a:prstGeom>
          <a:solidFill>
            <a:schemeClr val="bg1"/>
          </a:solidFill>
          <a:ln w="38100" cap="rnd">
            <a:solidFill>
              <a:srgbClr val="FF6100">
                <a:alpha val="49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smtClean="0">
                <a:solidFill>
                  <a:srgbClr val="21D32C"/>
                </a:solidFill>
              </a:rPr>
              <a:t> Tip: </a:t>
            </a:r>
          </a:p>
          <a:p>
            <a:pPr algn="just"/>
            <a:r>
              <a:rPr lang="en-US" altLang="en-US" dirty="0" smtClean="0">
                <a:solidFill>
                  <a:srgbClr val="0070C0"/>
                </a:solidFill>
              </a:rPr>
              <a:t>If you </a:t>
            </a:r>
            <a:r>
              <a:rPr lang="en-US" altLang="en-US" i="1" dirty="0" smtClean="0">
                <a:solidFill>
                  <a:srgbClr val="0070C0"/>
                </a:solidFill>
              </a:rPr>
              <a:t>do not </a:t>
            </a:r>
            <a:r>
              <a:rPr lang="en-US" altLang="en-US" dirty="0" smtClean="0">
                <a:solidFill>
                  <a:srgbClr val="0070C0"/>
                </a:solidFill>
              </a:rPr>
              <a:t>select “Enable recording” you will not be able to record in your meeting!</a:t>
            </a:r>
            <a:endParaRPr lang="en-US" altLang="en-US" b="1" dirty="0">
              <a:solidFill>
                <a:srgbClr val="0070C0"/>
              </a:solidFill>
            </a:endParaRPr>
          </a:p>
        </p:txBody>
      </p:sp>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sharpenSoften amount="40000"/>
                    </a14:imgEffect>
                    <a14:imgEffect>
                      <a14:saturation sat="207000"/>
                    </a14:imgEffect>
                    <a14:imgEffect>
                      <a14:brightnessContrast bright="24000" contrast="-22000"/>
                    </a14:imgEffect>
                  </a14:imgLayer>
                </a14:imgProps>
              </a:ext>
              <a:ext uri="{28A0092B-C50C-407E-A947-70E740481C1C}">
                <a14:useLocalDpi xmlns:a14="http://schemas.microsoft.com/office/drawing/2010/main" val="0"/>
              </a:ext>
            </a:extLst>
          </a:blip>
          <a:stretch>
            <a:fillRect/>
          </a:stretch>
        </p:blipFill>
        <p:spPr>
          <a:xfrm flipV="1">
            <a:off x="-387862" y="1553037"/>
            <a:ext cx="2597662" cy="2485563"/>
          </a:xfrm>
          <a:prstGeom prst="rect">
            <a:avLst/>
          </a:prstGeom>
        </p:spPr>
      </p:pic>
    </p:spTree>
    <p:extLst>
      <p:ext uri="{BB962C8B-B14F-4D97-AF65-F5344CB8AC3E}">
        <p14:creationId xmlns:p14="http://schemas.microsoft.com/office/powerpoint/2010/main" val="76339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0632" y="1371600"/>
            <a:ext cx="5077552" cy="5181600"/>
          </a:xfrm>
          <a:prstGeom prst="rect">
            <a:avLst/>
          </a:prstGeom>
        </p:spPr>
      </p:pic>
      <p:sp>
        <p:nvSpPr>
          <p:cNvPr id="16385" name="Title 1"/>
          <p:cNvSpPr>
            <a:spLocks noGrp="1"/>
          </p:cNvSpPr>
          <p:nvPr>
            <p:ph type="ctrTitle"/>
          </p:nvPr>
        </p:nvSpPr>
        <p:spPr>
          <a:xfrm>
            <a:off x="0" y="5"/>
            <a:ext cx="9144000" cy="1371595"/>
          </a:xfrm>
          <a:solidFill>
            <a:srgbClr val="1D92D0"/>
          </a:solidFill>
          <a:ln cap="rnd">
            <a:solidFill>
              <a:srgbClr val="005EAB">
                <a:alpha val="33000"/>
              </a:srgbClr>
            </a:solidFill>
          </a:ln>
        </p:spPr>
        <p:txBody>
          <a:bodyPr anchor="ctr">
            <a:normAutofit/>
          </a:bodyPr>
          <a:lstStyle/>
          <a:p>
            <a:r>
              <a:rPr lang="en-US" altLang="en-US" sz="3200" b="1" dirty="0" smtClean="0">
                <a:solidFill>
                  <a:schemeClr val="bg1"/>
                </a:solidFill>
              </a:rPr>
              <a:t>Set Time, Invite Users, Update</a:t>
            </a:r>
            <a:endParaRPr lang="en-US" altLang="en-US" sz="3200" b="1" dirty="0">
              <a:solidFill>
                <a:schemeClr val="bg1"/>
              </a:solidFill>
              <a:ea typeface="Calibri" charset="0"/>
              <a:cs typeface="Calibri" charset="0"/>
            </a:endParaRPr>
          </a:p>
        </p:txBody>
      </p:sp>
      <p:sp>
        <p:nvSpPr>
          <p:cNvPr id="8" name="TextBox 7"/>
          <p:cNvSpPr txBox="1"/>
          <p:nvPr/>
        </p:nvSpPr>
        <p:spPr>
          <a:xfrm>
            <a:off x="0" y="6629400"/>
            <a:ext cx="9144000" cy="228600"/>
          </a:xfrm>
          <a:prstGeom prst="rect">
            <a:avLst/>
          </a:prstGeom>
          <a:solidFill>
            <a:srgbClr val="005EAB"/>
          </a:solidFill>
          <a:ln cap="rnd">
            <a:solidFill>
              <a:srgbClr val="002060">
                <a:alpha val="15000"/>
              </a:srgbClr>
            </a:solidFill>
          </a:ln>
        </p:spPr>
        <p:txBody>
          <a:bodyPr wrap="square" rtlCol="0">
            <a:spAutoFit/>
          </a:bodyPr>
          <a:lstStyle/>
          <a:p>
            <a:endParaRPr lang="en-US" dirty="0"/>
          </a:p>
        </p:txBody>
      </p:sp>
      <p:sp>
        <p:nvSpPr>
          <p:cNvPr id="4" name="Rectangle 3"/>
          <p:cNvSpPr/>
          <p:nvPr/>
        </p:nvSpPr>
        <p:spPr>
          <a:xfrm>
            <a:off x="0" y="1371600"/>
            <a:ext cx="9144000" cy="5257800"/>
          </a:xfrm>
          <a:prstGeom prst="rect">
            <a:avLst/>
          </a:prstGeom>
          <a:noFill/>
          <a:ln cap="rnd">
            <a:solidFill>
              <a:schemeClr val="bg2">
                <a:lumMod val="9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71600"/>
            <a:ext cx="9144000" cy="5257800"/>
          </a:xfrm>
          <a:prstGeom prst="rect">
            <a:avLst/>
          </a:prstGeom>
          <a:noFill/>
          <a:ln cap="rnd">
            <a:solidFill>
              <a:schemeClr val="bg2">
                <a:lumMod val="9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a:off x="685800" y="5231222"/>
            <a:ext cx="3048000" cy="317403"/>
          </a:xfrm>
          <a:prstGeom prst="rightArrow">
            <a:avLst/>
          </a:prstGeom>
          <a:solidFill>
            <a:srgbClr val="37DA59"/>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358459" y="4299174"/>
            <a:ext cx="2714338" cy="1796826"/>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en-US" sz="1600" b="1" dirty="0" smtClean="0">
                <a:solidFill>
                  <a:srgbClr val="00B0F0"/>
                </a:solidFill>
                <a:latin typeface="Arial" charset="0"/>
                <a:ea typeface="Arial" charset="0"/>
                <a:cs typeface="Arial" charset="0"/>
              </a:rPr>
              <a:t>ALL course members will be invited by default. Uncheck this box to select users, or invite </a:t>
            </a:r>
            <a:r>
              <a:rPr lang="en-US" altLang="en-US" sz="1600" b="1" i="1" dirty="0" smtClean="0">
                <a:solidFill>
                  <a:srgbClr val="00B0F0"/>
                </a:solidFill>
                <a:latin typeface="Arial" charset="0"/>
                <a:ea typeface="Arial" charset="0"/>
                <a:cs typeface="Arial" charset="0"/>
              </a:rPr>
              <a:t>no one</a:t>
            </a:r>
            <a:r>
              <a:rPr lang="en-US" altLang="en-US" sz="1600" b="1" dirty="0" smtClean="0">
                <a:solidFill>
                  <a:srgbClr val="00B0F0"/>
                </a:solidFill>
                <a:latin typeface="Arial" charset="0"/>
                <a:ea typeface="Arial" charset="0"/>
                <a:cs typeface="Arial" charset="0"/>
              </a:rPr>
              <a:t> to test out the interface.</a:t>
            </a:r>
            <a:endParaRPr lang="en-US" sz="1600" b="1" dirty="0">
              <a:solidFill>
                <a:srgbClr val="00B0F0"/>
              </a:solidFill>
              <a:latin typeface="Arial" charset="0"/>
              <a:ea typeface="Arial" charset="0"/>
              <a:cs typeface="Arial" charset="0"/>
            </a:endParaRPr>
          </a:p>
        </p:txBody>
      </p:sp>
      <p:sp>
        <p:nvSpPr>
          <p:cNvPr id="14" name="Frame 13"/>
          <p:cNvSpPr/>
          <p:nvPr/>
        </p:nvSpPr>
        <p:spPr>
          <a:xfrm>
            <a:off x="3747581" y="5161875"/>
            <a:ext cx="1510219" cy="456095"/>
          </a:xfrm>
          <a:prstGeom prst="frame">
            <a:avLst>
              <a:gd name="adj1" fmla="val 19769"/>
            </a:avLst>
          </a:prstGeom>
          <a:solidFill>
            <a:srgbClr val="39E45D"/>
          </a:solidFill>
          <a:ln w="25400" cap="rnd">
            <a:solidFill>
              <a:srgbClr val="002060">
                <a:alpha val="25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15" name="Frame 14"/>
          <p:cNvSpPr/>
          <p:nvPr/>
        </p:nvSpPr>
        <p:spPr>
          <a:xfrm>
            <a:off x="8077200" y="6097105"/>
            <a:ext cx="750984" cy="456095"/>
          </a:xfrm>
          <a:prstGeom prst="frame">
            <a:avLst>
              <a:gd name="adj1" fmla="val 19769"/>
            </a:avLst>
          </a:prstGeom>
          <a:solidFill>
            <a:srgbClr val="39E45D"/>
          </a:solidFill>
          <a:ln w="25400" cap="rnd">
            <a:solidFill>
              <a:srgbClr val="002060">
                <a:alpha val="25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20" name="Right Arrow 19"/>
          <p:cNvSpPr/>
          <p:nvPr/>
        </p:nvSpPr>
        <p:spPr>
          <a:xfrm>
            <a:off x="990600" y="2578197"/>
            <a:ext cx="3375341" cy="317403"/>
          </a:xfrm>
          <a:prstGeom prst="rightArrow">
            <a:avLst/>
          </a:prstGeom>
          <a:solidFill>
            <a:srgbClr val="37DA59"/>
          </a:solidFill>
          <a:ln w="25400" cap="rnd">
            <a:solidFill>
              <a:srgbClr val="002060">
                <a:alpha val="2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477494" y="2508287"/>
            <a:ext cx="2714338" cy="1415826"/>
          </a:xfrm>
          <a:prstGeom prst="roundRect">
            <a:avLst/>
          </a:prstGeom>
          <a:solidFill>
            <a:schemeClr val="bg1"/>
          </a:solidFill>
          <a:ln w="25400" cap="rnd">
            <a:solidFill>
              <a:srgbClr val="36DA58">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smtClean="0">
                <a:solidFill>
                  <a:srgbClr val="00B0F0"/>
                </a:solidFill>
                <a:latin typeface="Arial" charset="0"/>
                <a:ea typeface="Arial" charset="0"/>
                <a:cs typeface="Arial" charset="0"/>
              </a:rPr>
              <a:t>The Conference will automatically conclude if you set a time limit. Click “no time limit” to avoid this.</a:t>
            </a:r>
            <a:endParaRPr lang="en-US" sz="1600" b="1" dirty="0">
              <a:solidFill>
                <a:srgbClr val="00B0F0"/>
              </a:solidFill>
              <a:latin typeface="Arial" charset="0"/>
              <a:ea typeface="Arial" charset="0"/>
              <a:cs typeface="Arial" charset="0"/>
            </a:endParaRPr>
          </a:p>
        </p:txBody>
      </p:sp>
      <p:sp>
        <p:nvSpPr>
          <p:cNvPr id="23" name="Frame 22"/>
          <p:cNvSpPr/>
          <p:nvPr/>
        </p:nvSpPr>
        <p:spPr>
          <a:xfrm>
            <a:off x="5011255" y="3276600"/>
            <a:ext cx="2227745" cy="322021"/>
          </a:xfrm>
          <a:prstGeom prst="frame">
            <a:avLst>
              <a:gd name="adj1" fmla="val 19769"/>
            </a:avLst>
          </a:prstGeom>
          <a:solidFill>
            <a:srgbClr val="39E45D"/>
          </a:solidFill>
          <a:ln w="25400" cap="rnd">
            <a:solidFill>
              <a:srgbClr val="002060">
                <a:alpha val="25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24" name="Frame 23"/>
          <p:cNvSpPr/>
          <p:nvPr/>
        </p:nvSpPr>
        <p:spPr>
          <a:xfrm>
            <a:off x="4419600" y="2551546"/>
            <a:ext cx="2819400" cy="344054"/>
          </a:xfrm>
          <a:prstGeom prst="frame">
            <a:avLst>
              <a:gd name="adj1" fmla="val 19769"/>
            </a:avLst>
          </a:prstGeom>
          <a:solidFill>
            <a:srgbClr val="39E45D"/>
          </a:solidFill>
          <a:ln w="25400" cap="rnd">
            <a:solidFill>
              <a:srgbClr val="002060">
                <a:alpha val="25000"/>
              </a:srgbClr>
            </a:solidFill>
            <a:rou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25" name="Rectangle 24"/>
          <p:cNvSpPr/>
          <p:nvPr/>
        </p:nvSpPr>
        <p:spPr>
          <a:xfrm>
            <a:off x="5951634" y="4927063"/>
            <a:ext cx="2682730" cy="925718"/>
          </a:xfrm>
          <a:prstGeom prst="rect">
            <a:avLst/>
          </a:prstGeom>
          <a:solidFill>
            <a:schemeClr val="bg1"/>
          </a:solidFill>
          <a:ln w="38100" cap="rnd">
            <a:solidFill>
              <a:srgbClr val="FF6100">
                <a:alpha val="49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smtClean="0">
                <a:solidFill>
                  <a:srgbClr val="21D32C"/>
                </a:solidFill>
              </a:rPr>
              <a:t> Tip: </a:t>
            </a:r>
          </a:p>
          <a:p>
            <a:pPr algn="just"/>
            <a:r>
              <a:rPr lang="en-US" altLang="en-US" dirty="0" smtClean="0">
                <a:solidFill>
                  <a:srgbClr val="0070C0"/>
                </a:solidFill>
              </a:rPr>
              <a:t>Users get an email alert as soon as you click </a:t>
            </a:r>
            <a:r>
              <a:rPr lang="en-US" altLang="en-US" b="1" dirty="0" smtClean="0">
                <a:solidFill>
                  <a:srgbClr val="0070C0"/>
                </a:solidFill>
              </a:rPr>
              <a:t>Update</a:t>
            </a:r>
            <a:r>
              <a:rPr lang="en-US" altLang="en-US" dirty="0" smtClean="0">
                <a:solidFill>
                  <a:srgbClr val="0070C0"/>
                </a:solidFill>
              </a:rPr>
              <a:t>.</a:t>
            </a:r>
            <a:endParaRPr lang="en-US" altLang="en-US" b="1" dirty="0">
              <a:solidFill>
                <a:srgbClr val="0070C0"/>
              </a:solidFill>
            </a:endParaRPr>
          </a:p>
        </p:txBody>
      </p:sp>
      <p:pic>
        <p:nvPicPr>
          <p:cNvPr id="26" name="Picture 25"/>
          <p:cNvPicPr>
            <a:picLocks noChangeAspect="1"/>
          </p:cNvPicPr>
          <p:nvPr/>
        </p:nvPicPr>
        <p:blipFill>
          <a:blip r:embed="rId4">
            <a:extLst>
              <a:ext uri="{BEBA8EAE-BF5A-486C-A8C5-ECC9F3942E4B}">
                <a14:imgProps xmlns:a14="http://schemas.microsoft.com/office/drawing/2010/main">
                  <a14:imgLayer r:embed="rId5">
                    <a14:imgEffect>
                      <a14:sharpenSoften amount="40000"/>
                    </a14:imgEffect>
                    <a14:imgEffect>
                      <a14:saturation sat="207000"/>
                    </a14:imgEffect>
                    <a14:imgEffect>
                      <a14:brightnessContrast bright="24000" contrast="-22000"/>
                    </a14:imgEffect>
                  </a14:imgLayer>
                </a14:imgProps>
              </a:ext>
              <a:ext uri="{28A0092B-C50C-407E-A947-70E740481C1C}">
                <a14:useLocalDpi xmlns:a14="http://schemas.microsoft.com/office/drawing/2010/main" val="0"/>
              </a:ext>
            </a:extLst>
          </a:blip>
          <a:stretch>
            <a:fillRect/>
          </a:stretch>
        </p:blipFill>
        <p:spPr>
          <a:xfrm flipV="1">
            <a:off x="5099124" y="3458037"/>
            <a:ext cx="2597662" cy="2485563"/>
          </a:xfrm>
          <a:prstGeom prst="rect">
            <a:avLst/>
          </a:prstGeom>
        </p:spPr>
      </p:pic>
    </p:spTree>
    <p:extLst>
      <p:ext uri="{BB962C8B-B14F-4D97-AF65-F5344CB8AC3E}">
        <p14:creationId xmlns:p14="http://schemas.microsoft.com/office/powerpoint/2010/main" val="91305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1600" dirty="0" smtClean="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9543</TotalTime>
  <Words>934</Words>
  <Application>Microsoft Office PowerPoint</Application>
  <PresentationFormat>On-screen Show (4:3)</PresentationFormat>
  <Paragraphs>170</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ＭＳ Ｐゴシック</vt:lpstr>
      <vt:lpstr>Arial</vt:lpstr>
      <vt:lpstr>Calibri</vt:lpstr>
      <vt:lpstr>Calibri Light</vt:lpstr>
      <vt:lpstr>Office Theme</vt:lpstr>
      <vt:lpstr>PowerPoint Presentation</vt:lpstr>
      <vt:lpstr>Conferences Presenter Training </vt:lpstr>
      <vt:lpstr>Agenda</vt:lpstr>
      <vt:lpstr>Best Practice Tips Before We Begin…</vt:lpstr>
      <vt:lpstr>How to Schedule a Meeting</vt:lpstr>
      <vt:lpstr>Click on Conferences in Your Course Site</vt:lpstr>
      <vt:lpstr>Schedule and Start a New Conference</vt:lpstr>
      <vt:lpstr>Enter Conference Information</vt:lpstr>
      <vt:lpstr>Set Time, Invite Users, Update</vt:lpstr>
      <vt:lpstr>Click Start to Begin the Meeting</vt:lpstr>
      <vt:lpstr>Meeting Layout</vt:lpstr>
      <vt:lpstr>Meeting Layout</vt:lpstr>
      <vt:lpstr>Meeting Layout</vt:lpstr>
      <vt:lpstr>Connect to Audio &amp; Webcam</vt:lpstr>
      <vt:lpstr>Audio Setup</vt:lpstr>
      <vt:lpstr>Allow Access to Microphone</vt:lpstr>
      <vt:lpstr>Audio Test</vt:lpstr>
      <vt:lpstr>How to Activate Webcam</vt:lpstr>
      <vt:lpstr>How Can Attendees Participate?</vt:lpstr>
      <vt:lpstr>User Roles in BigBlueButton</vt:lpstr>
      <vt:lpstr>Presenter Controls</vt:lpstr>
      <vt:lpstr>How to Record</vt:lpstr>
      <vt:lpstr>How to Upload a Presentation</vt:lpstr>
      <vt:lpstr>How to Chat</vt:lpstr>
      <vt:lpstr>How to Manage Participants</vt:lpstr>
      <vt:lpstr>View Recordings</vt:lpstr>
      <vt:lpstr>Need Help?</vt:lpstr>
      <vt:lpstr>Submit a Helpdesk Request</vt:lpstr>
      <vt:lpstr>Submit a Helpdesk Request</vt:lpstr>
      <vt:lpstr>The End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Clea Mahoney</cp:lastModifiedBy>
  <cp:revision>308</cp:revision>
  <cp:lastPrinted>2017-08-16T18:45:00Z</cp:lastPrinted>
  <dcterms:created xsi:type="dcterms:W3CDTF">2017-05-03T21:18:22Z</dcterms:created>
  <dcterms:modified xsi:type="dcterms:W3CDTF">2017-09-15T20:20:31Z</dcterms:modified>
</cp:coreProperties>
</file>