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7" r:id="rId2"/>
    <p:sldId id="293" r:id="rId3"/>
    <p:sldId id="297" r:id="rId4"/>
    <p:sldId id="349" r:id="rId5"/>
    <p:sldId id="385" r:id="rId6"/>
    <p:sldId id="386" r:id="rId7"/>
    <p:sldId id="387" r:id="rId8"/>
    <p:sldId id="388" r:id="rId9"/>
    <p:sldId id="389" r:id="rId10"/>
    <p:sldId id="390" r:id="rId11"/>
    <p:sldId id="391" r:id="rId12"/>
    <p:sldId id="367" r:id="rId13"/>
    <p:sldId id="298" r:id="rId14"/>
    <p:sldId id="350" r:id="rId15"/>
    <p:sldId id="351" r:id="rId16"/>
    <p:sldId id="368" r:id="rId17"/>
    <p:sldId id="365" r:id="rId18"/>
    <p:sldId id="369" r:id="rId19"/>
    <p:sldId id="370" r:id="rId20"/>
    <p:sldId id="308" r:id="rId21"/>
    <p:sldId id="352" r:id="rId22"/>
    <p:sldId id="371" r:id="rId23"/>
    <p:sldId id="321" r:id="rId24"/>
    <p:sldId id="348" r:id="rId25"/>
    <p:sldId id="343" r:id="rId26"/>
    <p:sldId id="330" r:id="rId27"/>
    <p:sldId id="374" r:id="rId28"/>
    <p:sldId id="373" r:id="rId29"/>
    <p:sldId id="375" r:id="rId30"/>
    <p:sldId id="372" r:id="rId31"/>
    <p:sldId id="325" r:id="rId32"/>
    <p:sldId id="376" r:id="rId33"/>
    <p:sldId id="377" r:id="rId34"/>
    <p:sldId id="284" r:id="rId35"/>
    <p:sldId id="378" r:id="rId36"/>
    <p:sldId id="329" r:id="rId37"/>
    <p:sldId id="379" r:id="rId38"/>
    <p:sldId id="380" r:id="rId39"/>
    <p:sldId id="381" r:id="rId40"/>
    <p:sldId id="392" r:id="rId41"/>
    <p:sldId id="393" r:id="rId42"/>
    <p:sldId id="384" r:id="rId43"/>
    <p:sldId id="383" r:id="rId44"/>
    <p:sldId id="341" r:id="rId45"/>
    <p:sldId id="334" r:id="rId46"/>
    <p:sldId id="363" r:id="rId47"/>
    <p:sldId id="382" r:id="rId48"/>
    <p:sldId id="338" r:id="rId49"/>
    <p:sldId id="33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34C34F"/>
    <a:srgbClr val="00E908"/>
    <a:srgbClr val="02B050"/>
    <a:srgbClr val="00F300"/>
    <a:srgbClr val="08CB0C"/>
    <a:srgbClr val="00FF00"/>
    <a:srgbClr val="FF6B00"/>
    <a:srgbClr val="6094C8"/>
    <a:srgbClr val="02B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61"/>
    <p:restoredTop sz="91219" autoAdjust="0"/>
  </p:normalViewPr>
  <p:slideViewPr>
    <p:cSldViewPr snapToObjects="1" showGuides="1">
      <p:cViewPr>
        <p:scale>
          <a:sx n="88" d="100"/>
          <a:sy n="88" d="100"/>
        </p:scale>
        <p:origin x="296" y="136"/>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DC2D0-0A90-454D-9242-28338F02C71E}" type="datetimeFigureOut">
              <a:rPr lang="en-US" smtClean="0"/>
              <a:t>8/17/18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4FC89-5EF0-784E-809B-FBD8C3D0816C}" type="slidenum">
              <a:rPr lang="en-US" smtClean="0"/>
              <a:t>‹#›</a:t>
            </a:fld>
            <a:endParaRPr lang="en-US" dirty="0"/>
          </a:p>
        </p:txBody>
      </p:sp>
    </p:spTree>
    <p:extLst>
      <p:ext uri="{BB962C8B-B14F-4D97-AF65-F5344CB8AC3E}">
        <p14:creationId xmlns:p14="http://schemas.microsoft.com/office/powerpoint/2010/main" val="121586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4FC89-5EF0-784E-809B-FBD8C3D0816C}" type="slidenum">
              <a:rPr lang="en-US" smtClean="0"/>
              <a:t>1</a:t>
            </a:fld>
            <a:endParaRPr lang="en-US" dirty="0"/>
          </a:p>
        </p:txBody>
      </p:sp>
    </p:spTree>
    <p:extLst>
      <p:ext uri="{BB962C8B-B14F-4D97-AF65-F5344CB8AC3E}">
        <p14:creationId xmlns:p14="http://schemas.microsoft.com/office/powerpoint/2010/main" val="159836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Note </a:t>
            </a:r>
            <a:r>
              <a:rPr lang="mr-IN" altLang="en-US" dirty="0">
                <a:ea typeface="ＭＳ Ｐゴシック" charset="-128"/>
              </a:rPr>
              <a:t>–</a:t>
            </a:r>
            <a:r>
              <a:rPr lang="en-US" altLang="en-US" dirty="0">
                <a:ea typeface="ＭＳ Ｐゴシック" charset="-128"/>
              </a:rPr>
              <a:t> Please confirm that this slide is correct and that everyone will have a custom URL (for people who have Pro accounts through us) using this convention.</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10</a:t>
            </a:fld>
            <a:endParaRPr lang="en-US" altLang="en-US" sz="1200" dirty="0">
              <a:latin typeface="Calibri" charset="0"/>
            </a:endParaRPr>
          </a:p>
        </p:txBody>
      </p:sp>
    </p:spTree>
    <p:extLst>
      <p:ext uri="{BB962C8B-B14F-4D97-AF65-F5344CB8AC3E}">
        <p14:creationId xmlns:p14="http://schemas.microsoft.com/office/powerpoint/2010/main" val="68930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Note </a:t>
            </a:r>
            <a:r>
              <a:rPr lang="mr-IN" altLang="en-US" dirty="0">
                <a:ea typeface="ＭＳ Ｐゴシック" charset="-128"/>
              </a:rPr>
              <a:t>–</a:t>
            </a:r>
            <a:r>
              <a:rPr lang="en-US" altLang="en-US" dirty="0">
                <a:ea typeface="ＭＳ Ｐゴシック" charset="-128"/>
              </a:rPr>
              <a:t> Please confirm that this slide is correct and that everyone will have a custom URL (for people who have Pro accounts through us) using this convention.</a:t>
            </a:r>
          </a:p>
          <a:p>
            <a:pPr eaLnBrk="1" hangingPunct="1">
              <a:spcBef>
                <a:spcPct val="0"/>
              </a:spcBef>
            </a:pPr>
            <a:r>
              <a:rPr lang="en-US" altLang="en-US" dirty="0">
                <a:ea typeface="ＭＳ Ｐゴシック" charset="-128"/>
              </a:rPr>
              <a:t>To tell attendees – if you have a basic account, account through CUIT, or some other non-SPS account this may not hold true as we don’t have the same access to your account.</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11</a:t>
            </a:fld>
            <a:endParaRPr lang="en-US" altLang="en-US" sz="1200" dirty="0">
              <a:latin typeface="Calibri" charset="0"/>
            </a:endParaRPr>
          </a:p>
        </p:txBody>
      </p:sp>
    </p:spTree>
    <p:extLst>
      <p:ext uri="{BB962C8B-B14F-4D97-AF65-F5344CB8AC3E}">
        <p14:creationId xmlns:p14="http://schemas.microsoft.com/office/powerpoint/2010/main" val="122897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baseline="0" dirty="0">
                <a:ea typeface="ＭＳ Ｐゴシック" charset="-128"/>
              </a:rPr>
              <a:t>Zoom works well on </a:t>
            </a:r>
            <a:r>
              <a:rPr lang="en-US" altLang="en-US" baseline="0" dirty="0" err="1">
                <a:ea typeface="ＭＳ Ｐゴシック" charset="-128"/>
              </a:rPr>
              <a:t>wifi</a:t>
            </a:r>
            <a:r>
              <a:rPr lang="en-US" altLang="en-US" baseline="0" dirty="0">
                <a:ea typeface="ＭＳ Ｐゴシック" charset="-128"/>
              </a:rPr>
              <a:t> because it optimizes performance based on the user’s network. However, as the main Host for the meeting it is best to be connected via Ethernet to prevent any performance issues.</a:t>
            </a:r>
          </a:p>
          <a:p>
            <a:pPr eaLnBrk="1" hangingPunct="1">
              <a:spcBef>
                <a:spcPct val="0"/>
              </a:spcBef>
            </a:pPr>
            <a:endParaRPr lang="en-US" altLang="en-US" baseline="0" dirty="0">
              <a:ea typeface="ＭＳ Ｐゴシック" charset="-128"/>
            </a:endParaRPr>
          </a:p>
          <a:p>
            <a:pPr eaLnBrk="1" hangingPunct="1">
              <a:spcBef>
                <a:spcPct val="0"/>
              </a:spcBef>
            </a:pPr>
            <a:r>
              <a:rPr lang="en-US" altLang="en-US" baseline="0" dirty="0">
                <a:ea typeface="ＭＳ Ｐゴシック" charset="-128"/>
              </a:rPr>
              <a:t>It is best to use a supported operating system and modern web browser when hosting a Zoom meeting. Supported browsers include: Firefox, Chrome, Safari5+, and IE7+</a:t>
            </a:r>
          </a:p>
          <a:p>
            <a:pPr eaLnBrk="1" hangingPunct="1">
              <a:spcBef>
                <a:spcPct val="0"/>
              </a:spcBef>
            </a:pPr>
            <a:endParaRPr lang="en-US" altLang="en-US" baseline="0" dirty="0">
              <a:ea typeface="ＭＳ Ｐゴシック" charset="-128"/>
            </a:endParaRPr>
          </a:p>
          <a:p>
            <a:pPr eaLnBrk="1" hangingPunct="1">
              <a:spcBef>
                <a:spcPct val="0"/>
              </a:spcBef>
            </a:pPr>
            <a:r>
              <a:rPr lang="en-US" altLang="en-US" baseline="0" dirty="0">
                <a:ea typeface="ＭＳ Ｐゴシック" charset="-128"/>
              </a:rPr>
              <a:t>Always use a headset when in a Zoom meeting to avoid audio feedback. Otherwise, other people in the meeting will experience a strong echo when you speak (you will not necessarily hear it but others will).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12</a:t>
            </a:fld>
            <a:endParaRPr lang="en-US" altLang="en-US" sz="1200" dirty="0">
              <a:latin typeface="Calibri" charset="0"/>
            </a:endParaRPr>
          </a:p>
        </p:txBody>
      </p:sp>
    </p:spTree>
    <p:extLst>
      <p:ext uri="{BB962C8B-B14F-4D97-AF65-F5344CB8AC3E}">
        <p14:creationId xmlns:p14="http://schemas.microsoft.com/office/powerpoint/2010/main" val="227363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13</a:t>
            </a:fld>
            <a:endParaRPr lang="en-US" altLang="en-US" sz="1200" dirty="0">
              <a:latin typeface="Calibri" charset="0"/>
            </a:endParaRPr>
          </a:p>
        </p:txBody>
      </p:sp>
    </p:spTree>
    <p:extLst>
      <p:ext uri="{BB962C8B-B14F-4D97-AF65-F5344CB8AC3E}">
        <p14:creationId xmlns:p14="http://schemas.microsoft.com/office/powerpoint/2010/main" val="49626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14</a:t>
            </a:fld>
            <a:endParaRPr lang="en-US" altLang="en-US" sz="1200" dirty="0">
              <a:latin typeface="Calibri" charset="0"/>
            </a:endParaRPr>
          </a:p>
        </p:txBody>
      </p:sp>
    </p:spTree>
    <p:extLst>
      <p:ext uri="{BB962C8B-B14F-4D97-AF65-F5344CB8AC3E}">
        <p14:creationId xmlns:p14="http://schemas.microsoft.com/office/powerpoint/2010/main" val="36943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15</a:t>
            </a:fld>
            <a:endParaRPr lang="en-US" altLang="en-US" sz="1200" dirty="0">
              <a:latin typeface="Calibri" charset="0"/>
            </a:endParaRPr>
          </a:p>
        </p:txBody>
      </p:sp>
    </p:spTree>
    <p:extLst>
      <p:ext uri="{BB962C8B-B14F-4D97-AF65-F5344CB8AC3E}">
        <p14:creationId xmlns:p14="http://schemas.microsoft.com/office/powerpoint/2010/main" val="1286380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16</a:t>
            </a:fld>
            <a:endParaRPr lang="en-US" altLang="en-US" sz="1200" dirty="0">
              <a:latin typeface="Calibri" charset="0"/>
            </a:endParaRPr>
          </a:p>
        </p:txBody>
      </p:sp>
    </p:spTree>
    <p:extLst>
      <p:ext uri="{BB962C8B-B14F-4D97-AF65-F5344CB8AC3E}">
        <p14:creationId xmlns:p14="http://schemas.microsoft.com/office/powerpoint/2010/main" val="258589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17</a:t>
            </a:fld>
            <a:endParaRPr lang="en-US" altLang="en-US" sz="1200" dirty="0">
              <a:latin typeface="Calibri" charset="0"/>
            </a:endParaRPr>
          </a:p>
        </p:txBody>
      </p:sp>
    </p:spTree>
    <p:extLst>
      <p:ext uri="{BB962C8B-B14F-4D97-AF65-F5344CB8AC3E}">
        <p14:creationId xmlns:p14="http://schemas.microsoft.com/office/powerpoint/2010/main" val="63401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18</a:t>
            </a:fld>
            <a:endParaRPr lang="en-US" altLang="en-US" sz="1200" dirty="0">
              <a:latin typeface="Calibri" charset="0"/>
            </a:endParaRPr>
          </a:p>
        </p:txBody>
      </p:sp>
    </p:spTree>
    <p:extLst>
      <p:ext uri="{BB962C8B-B14F-4D97-AF65-F5344CB8AC3E}">
        <p14:creationId xmlns:p14="http://schemas.microsoft.com/office/powerpoint/2010/main" val="84626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19</a:t>
            </a:fld>
            <a:endParaRPr lang="en-US" altLang="en-US" sz="1200" dirty="0">
              <a:latin typeface="Calibri" charset="0"/>
            </a:endParaRPr>
          </a:p>
        </p:txBody>
      </p:sp>
    </p:spTree>
    <p:extLst>
      <p:ext uri="{BB962C8B-B14F-4D97-AF65-F5344CB8AC3E}">
        <p14:creationId xmlns:p14="http://schemas.microsoft.com/office/powerpoint/2010/main" val="170542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dirty="0">
                <a:solidFill>
                  <a:srgbClr val="00B050"/>
                </a:solidFill>
              </a:rPr>
              <a:t>What is Zoom?</a:t>
            </a:r>
          </a:p>
          <a:p>
            <a:pPr eaLnBrk="1" hangingPunct="1">
              <a:spcBef>
                <a:spcPct val="0"/>
              </a:spcBef>
            </a:pPr>
            <a:endParaRPr lang="en-US" altLang="en-US" sz="1200" dirty="0">
              <a:solidFill>
                <a:srgbClr val="00B050"/>
              </a:solidFill>
              <a:ea typeface="ＭＳ Ｐゴシック" charset="-128"/>
            </a:endParaRPr>
          </a:p>
          <a:p>
            <a:pPr marL="0" indent="0" algn="just">
              <a:buNone/>
            </a:pPr>
            <a:r>
              <a:rPr lang="en-US" sz="1200" b="0" i="0" u="none" strike="noStrike" kern="1200" dirty="0">
                <a:solidFill>
                  <a:schemeClr val="tx1"/>
                </a:solidFill>
                <a:effectLst/>
                <a:latin typeface="+mn-lt"/>
                <a:ea typeface="+mn-ea"/>
                <a:cs typeface="+mn-cs"/>
              </a:rPr>
              <a:t>Zoom is a cloud-based HD video-conferencing tool. Zoom allows for the instructor and students to meet in real-time via webcam and audio. Instructors can screen share content during their lecture or invite students on mic and webcam for discussion. Zoom allows for participation via features like raise hand, chat, audio, and in some classes polling questions and breakouts.</a:t>
            </a:r>
          </a:p>
          <a:p>
            <a:pPr marL="0" indent="0" algn="just">
              <a:buNone/>
            </a:pPr>
            <a:endParaRPr lang="en-US" sz="1200" dirty="0"/>
          </a:p>
          <a:p>
            <a:pPr marL="0" indent="0">
              <a:buNone/>
            </a:pPr>
            <a:r>
              <a:rPr lang="en-US" sz="2000" baseline="0" dirty="0">
                <a:solidFill>
                  <a:srgbClr val="00B050"/>
                </a:solidFill>
              </a:rPr>
              <a:t>Zoom offers:</a:t>
            </a:r>
            <a:endParaRPr lang="en-US" sz="2000" dirty="0">
              <a:solidFill>
                <a:srgbClr val="00B050"/>
              </a:solidFill>
            </a:endParaRPr>
          </a:p>
          <a:p>
            <a:endParaRPr lang="en-US" sz="1200" dirty="0"/>
          </a:p>
          <a:p>
            <a:pPr rtl="0" fontAlgn="base"/>
            <a:r>
              <a:rPr lang="en-US" sz="1200" b="0" i="0" u="none" strike="noStrike" kern="1200" dirty="0">
                <a:solidFill>
                  <a:schemeClr val="tx1"/>
                </a:solidFill>
                <a:effectLst/>
                <a:latin typeface="+mn-lt"/>
                <a:ea typeface="+mn-ea"/>
                <a:cs typeface="+mn-cs"/>
              </a:rPr>
              <a:t>Ease of use: Download Zoom, join your meeting, turn on your mic and webcam</a:t>
            </a:r>
          </a:p>
          <a:p>
            <a:pPr rtl="0" fontAlgn="base"/>
            <a:r>
              <a:rPr lang="en-US" sz="1200" b="0" i="0" u="none" strike="noStrike" kern="1200" dirty="0">
                <a:solidFill>
                  <a:schemeClr val="tx1"/>
                </a:solidFill>
                <a:effectLst/>
                <a:latin typeface="+mn-lt"/>
                <a:ea typeface="+mn-ea"/>
                <a:cs typeface="+mn-cs"/>
              </a:rPr>
              <a:t>Quality: Zoom allows for HD webcam video, clear Audio, and crisp Screen Share</a:t>
            </a:r>
          </a:p>
          <a:p>
            <a:r>
              <a:rPr lang="en-US" sz="1200" b="0" i="0" u="none" strike="noStrike" kern="1200" dirty="0">
                <a:solidFill>
                  <a:schemeClr val="tx1"/>
                </a:solidFill>
                <a:effectLst/>
                <a:latin typeface="+mn-lt"/>
                <a:ea typeface="+mn-ea"/>
                <a:cs typeface="+mn-cs"/>
              </a:rPr>
              <a:t>Stability: The bandwidth used by Zoom will be optimized for the best experience based on the participants’ network. It will automatically adjust for 3G,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or Wired environments. </a:t>
            </a: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a:t>
            </a:fld>
            <a:endParaRPr lang="en-US" altLang="en-US" sz="1200" dirty="0">
              <a:latin typeface="Calibri" charset="0"/>
            </a:endParaRPr>
          </a:p>
        </p:txBody>
      </p:sp>
    </p:spTree>
    <p:extLst>
      <p:ext uri="{BB962C8B-B14F-4D97-AF65-F5344CB8AC3E}">
        <p14:creationId xmlns:p14="http://schemas.microsoft.com/office/powerpoint/2010/main" val="157206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20</a:t>
            </a:fld>
            <a:endParaRPr lang="en-US" altLang="en-US" sz="1200" dirty="0">
              <a:latin typeface="Calibri" charset="0"/>
            </a:endParaRPr>
          </a:p>
        </p:txBody>
      </p:sp>
    </p:spTree>
    <p:extLst>
      <p:ext uri="{BB962C8B-B14F-4D97-AF65-F5344CB8AC3E}">
        <p14:creationId xmlns:p14="http://schemas.microsoft.com/office/powerpoint/2010/main" val="105453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21</a:t>
            </a:fld>
            <a:endParaRPr lang="en-US" altLang="en-US" sz="1200" dirty="0">
              <a:latin typeface="Calibri" charset="0"/>
            </a:endParaRPr>
          </a:p>
        </p:txBody>
      </p:sp>
    </p:spTree>
    <p:extLst>
      <p:ext uri="{BB962C8B-B14F-4D97-AF65-F5344CB8AC3E}">
        <p14:creationId xmlns:p14="http://schemas.microsoft.com/office/powerpoint/2010/main" val="824617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22</a:t>
            </a:fld>
            <a:endParaRPr lang="en-US" altLang="en-US" sz="1200" dirty="0">
              <a:latin typeface="Calibri" charset="0"/>
            </a:endParaRPr>
          </a:p>
        </p:txBody>
      </p:sp>
    </p:spTree>
    <p:extLst>
      <p:ext uri="{BB962C8B-B14F-4D97-AF65-F5344CB8AC3E}">
        <p14:creationId xmlns:p14="http://schemas.microsoft.com/office/powerpoint/2010/main" val="2584487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ea typeface="ＭＳ Ｐゴシック" charset="-128"/>
              </a:rPr>
              <a:t>Verbally note:  </a:t>
            </a:r>
            <a:r>
              <a:rPr lang="en-US" sz="1200" dirty="0"/>
              <a:t>No matter what account type you have, </a:t>
            </a:r>
            <a:r>
              <a:rPr lang="en-US" sz="1200" b="1" dirty="0"/>
              <a:t>you will always automatically be the host of meetings held in your meeting room.</a:t>
            </a:r>
            <a:r>
              <a:rPr lang="en-US" sz="1200" dirty="0"/>
              <a:t> This means that you must </a:t>
            </a:r>
            <a:r>
              <a:rPr lang="en-US" sz="1200" b="1" dirty="0"/>
              <a:t>sign in </a:t>
            </a:r>
            <a:r>
              <a:rPr lang="en-US" sz="1200" dirty="0"/>
              <a:t>to your Zoom meeting room to start classes or other meetings.</a:t>
            </a:r>
          </a:p>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23</a:t>
            </a:fld>
            <a:endParaRPr lang="en-US" altLang="en-US" sz="1200" dirty="0">
              <a:latin typeface="Calibri" charset="0"/>
            </a:endParaRPr>
          </a:p>
        </p:txBody>
      </p:sp>
    </p:spTree>
    <p:extLst>
      <p:ext uri="{BB962C8B-B14F-4D97-AF65-F5344CB8AC3E}">
        <p14:creationId xmlns:p14="http://schemas.microsoft.com/office/powerpoint/2010/main" val="1321896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buFont typeface="Arial" charset="0"/>
              <a:buNone/>
            </a:pPr>
            <a:endParaRPr lang="en-US" altLang="en-US" sz="1100" b="1" dirty="0">
              <a:ea typeface="ＭＳ Ｐゴシック" charset="-128"/>
            </a:endParaRPr>
          </a:p>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24</a:t>
            </a:fld>
            <a:endParaRPr lang="en-US" altLang="en-US" sz="1200" dirty="0">
              <a:latin typeface="Calibri" charset="0"/>
            </a:endParaRPr>
          </a:p>
        </p:txBody>
      </p:sp>
    </p:spTree>
    <p:extLst>
      <p:ext uri="{BB962C8B-B14F-4D97-AF65-F5344CB8AC3E}">
        <p14:creationId xmlns:p14="http://schemas.microsoft.com/office/powerpoint/2010/main" val="36458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25</a:t>
            </a:fld>
            <a:endParaRPr lang="en-US" altLang="en-US" sz="1200" dirty="0">
              <a:latin typeface="Calibri" charset="0"/>
            </a:endParaRPr>
          </a:p>
        </p:txBody>
      </p:sp>
    </p:spTree>
    <p:extLst>
      <p:ext uri="{BB962C8B-B14F-4D97-AF65-F5344CB8AC3E}">
        <p14:creationId xmlns:p14="http://schemas.microsoft.com/office/powerpoint/2010/main" val="314568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26</a:t>
            </a:fld>
            <a:endParaRPr lang="en-US" altLang="en-US" sz="1200" dirty="0">
              <a:latin typeface="Calibri" charset="0"/>
            </a:endParaRPr>
          </a:p>
        </p:txBody>
      </p:sp>
    </p:spTree>
    <p:extLst>
      <p:ext uri="{BB962C8B-B14F-4D97-AF65-F5344CB8AC3E}">
        <p14:creationId xmlns:p14="http://schemas.microsoft.com/office/powerpoint/2010/main" val="1117345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Include slide on how to do this?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27</a:t>
            </a:fld>
            <a:endParaRPr lang="en-US" altLang="en-US" sz="1200" dirty="0">
              <a:latin typeface="Calibri" charset="0"/>
            </a:endParaRPr>
          </a:p>
        </p:txBody>
      </p:sp>
    </p:spTree>
    <p:extLst>
      <p:ext uri="{BB962C8B-B14F-4D97-AF65-F5344CB8AC3E}">
        <p14:creationId xmlns:p14="http://schemas.microsoft.com/office/powerpoint/2010/main" val="289438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28</a:t>
            </a:fld>
            <a:endParaRPr lang="en-US" altLang="en-US" sz="1200" dirty="0">
              <a:latin typeface="Calibri" charset="0"/>
            </a:endParaRPr>
          </a:p>
        </p:txBody>
      </p:sp>
    </p:spTree>
    <p:extLst>
      <p:ext uri="{BB962C8B-B14F-4D97-AF65-F5344CB8AC3E}">
        <p14:creationId xmlns:p14="http://schemas.microsoft.com/office/powerpoint/2010/main" val="1557435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29</a:t>
            </a:fld>
            <a:endParaRPr lang="en-US" altLang="en-US" sz="1200" dirty="0">
              <a:latin typeface="Calibri" charset="0"/>
            </a:endParaRPr>
          </a:p>
        </p:txBody>
      </p:sp>
    </p:spTree>
    <p:extLst>
      <p:ext uri="{BB962C8B-B14F-4D97-AF65-F5344CB8AC3E}">
        <p14:creationId xmlns:p14="http://schemas.microsoft.com/office/powerpoint/2010/main" val="84442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a:t>
            </a:fld>
            <a:endParaRPr lang="en-US" altLang="en-US" sz="1200" dirty="0">
              <a:latin typeface="Calibri" charset="0"/>
            </a:endParaRPr>
          </a:p>
        </p:txBody>
      </p:sp>
    </p:spTree>
    <p:extLst>
      <p:ext uri="{BB962C8B-B14F-4D97-AF65-F5344CB8AC3E}">
        <p14:creationId xmlns:p14="http://schemas.microsoft.com/office/powerpoint/2010/main" val="1902574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30</a:t>
            </a:fld>
            <a:endParaRPr lang="en-US" altLang="en-US" sz="1200" dirty="0">
              <a:latin typeface="Calibri" charset="0"/>
            </a:endParaRPr>
          </a:p>
        </p:txBody>
      </p:sp>
    </p:spTree>
    <p:extLst>
      <p:ext uri="{BB962C8B-B14F-4D97-AF65-F5344CB8AC3E}">
        <p14:creationId xmlns:p14="http://schemas.microsoft.com/office/powerpoint/2010/main" val="3733172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sz="1100" dirty="0"/>
          </a:p>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31</a:t>
            </a:fld>
            <a:endParaRPr lang="en-US" altLang="en-US" sz="1200" dirty="0">
              <a:latin typeface="Calibri" charset="0"/>
            </a:endParaRPr>
          </a:p>
        </p:txBody>
      </p:sp>
    </p:spTree>
    <p:extLst>
      <p:ext uri="{BB962C8B-B14F-4D97-AF65-F5344CB8AC3E}">
        <p14:creationId xmlns:p14="http://schemas.microsoft.com/office/powerpoint/2010/main" val="413126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sz="1100" dirty="0"/>
          </a:p>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32</a:t>
            </a:fld>
            <a:endParaRPr lang="en-US" altLang="en-US" sz="1200" dirty="0">
              <a:latin typeface="Calibri" charset="0"/>
            </a:endParaRPr>
          </a:p>
        </p:txBody>
      </p:sp>
    </p:spTree>
    <p:extLst>
      <p:ext uri="{BB962C8B-B14F-4D97-AF65-F5344CB8AC3E}">
        <p14:creationId xmlns:p14="http://schemas.microsoft.com/office/powerpoint/2010/main" val="301647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sz="1100" dirty="0"/>
          </a:p>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33</a:t>
            </a:fld>
            <a:endParaRPr lang="en-US" altLang="en-US" sz="1200" dirty="0">
              <a:latin typeface="Calibri" charset="0"/>
            </a:endParaRPr>
          </a:p>
        </p:txBody>
      </p:sp>
    </p:spTree>
    <p:extLst>
      <p:ext uri="{BB962C8B-B14F-4D97-AF65-F5344CB8AC3E}">
        <p14:creationId xmlns:p14="http://schemas.microsoft.com/office/powerpoint/2010/main" val="2806166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9: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2" name="Google Shape;55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553" name="Google Shape;55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6414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35</a:t>
            </a:fld>
            <a:endParaRPr lang="en-US" altLang="en-US" sz="1200" dirty="0">
              <a:latin typeface="Calibri" charset="0"/>
            </a:endParaRPr>
          </a:p>
        </p:txBody>
      </p:sp>
    </p:spTree>
    <p:extLst>
      <p:ext uri="{BB962C8B-B14F-4D97-AF65-F5344CB8AC3E}">
        <p14:creationId xmlns:p14="http://schemas.microsoft.com/office/powerpoint/2010/main" val="3012911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36</a:t>
            </a:fld>
            <a:endParaRPr lang="en-US" altLang="en-US" sz="1200" dirty="0">
              <a:latin typeface="Calibri" charset="0"/>
            </a:endParaRPr>
          </a:p>
        </p:txBody>
      </p:sp>
    </p:spTree>
    <p:extLst>
      <p:ext uri="{BB962C8B-B14F-4D97-AF65-F5344CB8AC3E}">
        <p14:creationId xmlns:p14="http://schemas.microsoft.com/office/powerpoint/2010/main" val="696399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37</a:t>
            </a:fld>
            <a:endParaRPr lang="en-US" altLang="en-US" sz="1200" dirty="0">
              <a:latin typeface="Calibri" charset="0"/>
            </a:endParaRPr>
          </a:p>
        </p:txBody>
      </p:sp>
    </p:spTree>
    <p:extLst>
      <p:ext uri="{BB962C8B-B14F-4D97-AF65-F5344CB8AC3E}">
        <p14:creationId xmlns:p14="http://schemas.microsoft.com/office/powerpoint/2010/main" val="3708607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38</a:t>
            </a:fld>
            <a:endParaRPr lang="en-US" altLang="en-US" sz="1200" dirty="0">
              <a:latin typeface="Calibri" charset="0"/>
            </a:endParaRPr>
          </a:p>
        </p:txBody>
      </p:sp>
    </p:spTree>
    <p:extLst>
      <p:ext uri="{BB962C8B-B14F-4D97-AF65-F5344CB8AC3E}">
        <p14:creationId xmlns:p14="http://schemas.microsoft.com/office/powerpoint/2010/main" val="3394335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39</a:t>
            </a:fld>
            <a:endParaRPr lang="en-US" altLang="en-US" sz="1200" dirty="0">
              <a:latin typeface="Calibri" charset="0"/>
            </a:endParaRPr>
          </a:p>
        </p:txBody>
      </p:sp>
    </p:spTree>
    <p:extLst>
      <p:ext uri="{BB962C8B-B14F-4D97-AF65-F5344CB8AC3E}">
        <p14:creationId xmlns:p14="http://schemas.microsoft.com/office/powerpoint/2010/main" val="245278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baseline="0" dirty="0">
                <a:ea typeface="ＭＳ Ｐゴシック" charset="-128"/>
              </a:rPr>
              <a:t>Zoom works well on </a:t>
            </a:r>
            <a:r>
              <a:rPr lang="en-US" altLang="en-US" baseline="0" dirty="0" err="1">
                <a:ea typeface="ＭＳ Ｐゴシック" charset="-128"/>
              </a:rPr>
              <a:t>wifi</a:t>
            </a:r>
            <a:r>
              <a:rPr lang="en-US" altLang="en-US" baseline="0" dirty="0">
                <a:ea typeface="ＭＳ Ｐゴシック" charset="-128"/>
              </a:rPr>
              <a:t> because it optimizes performance based on the user’s network. However, as the main Host for the meeting it is best to be connected via Ethernet to prevent any performance issues.</a:t>
            </a:r>
          </a:p>
          <a:p>
            <a:pPr eaLnBrk="1" hangingPunct="1">
              <a:spcBef>
                <a:spcPct val="0"/>
              </a:spcBef>
            </a:pPr>
            <a:endParaRPr lang="en-US" altLang="en-US" baseline="0" dirty="0">
              <a:ea typeface="ＭＳ Ｐゴシック" charset="-128"/>
            </a:endParaRPr>
          </a:p>
          <a:p>
            <a:pPr eaLnBrk="1" hangingPunct="1">
              <a:spcBef>
                <a:spcPct val="0"/>
              </a:spcBef>
            </a:pPr>
            <a:r>
              <a:rPr lang="en-US" altLang="en-US" baseline="0" dirty="0">
                <a:ea typeface="ＭＳ Ｐゴシック" charset="-128"/>
              </a:rPr>
              <a:t>It is best to use a supported operating system and modern web browser when hosting a Zoom meeting. Supported browsers include: Firefox, Chrome, Safari5+, and IE7+</a:t>
            </a:r>
          </a:p>
          <a:p>
            <a:pPr eaLnBrk="1" hangingPunct="1">
              <a:spcBef>
                <a:spcPct val="0"/>
              </a:spcBef>
            </a:pPr>
            <a:endParaRPr lang="en-US" altLang="en-US" baseline="0" dirty="0">
              <a:ea typeface="ＭＳ Ｐゴシック" charset="-128"/>
            </a:endParaRPr>
          </a:p>
          <a:p>
            <a:pPr eaLnBrk="1" hangingPunct="1">
              <a:spcBef>
                <a:spcPct val="0"/>
              </a:spcBef>
            </a:pPr>
            <a:r>
              <a:rPr lang="en-US" altLang="en-US" baseline="0" dirty="0">
                <a:ea typeface="ＭＳ Ｐゴシック" charset="-128"/>
              </a:rPr>
              <a:t>Always use a headset when in a Zoom meeting to avoid audio feedback. Otherwise, other people in the meeting will experience a strong echo when you speak (you will not necessarily hear it but others will).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a:t>
            </a:fld>
            <a:endParaRPr lang="en-US" altLang="en-US" sz="1200" dirty="0">
              <a:latin typeface="Calibri" charset="0"/>
            </a:endParaRPr>
          </a:p>
        </p:txBody>
      </p:sp>
    </p:spTree>
    <p:extLst>
      <p:ext uri="{BB962C8B-B14F-4D97-AF65-F5344CB8AC3E}">
        <p14:creationId xmlns:p14="http://schemas.microsoft.com/office/powerpoint/2010/main" val="1070850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40</a:t>
            </a:fld>
            <a:endParaRPr lang="en-US" altLang="en-US" sz="1200" dirty="0">
              <a:latin typeface="Calibri" charset="0"/>
            </a:endParaRPr>
          </a:p>
        </p:txBody>
      </p:sp>
    </p:spTree>
    <p:extLst>
      <p:ext uri="{BB962C8B-B14F-4D97-AF65-F5344CB8AC3E}">
        <p14:creationId xmlns:p14="http://schemas.microsoft.com/office/powerpoint/2010/main" val="451560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41</a:t>
            </a:fld>
            <a:endParaRPr lang="en-US" altLang="en-US" sz="1200" dirty="0">
              <a:latin typeface="Calibri" charset="0"/>
            </a:endParaRPr>
          </a:p>
        </p:txBody>
      </p:sp>
    </p:spTree>
    <p:extLst>
      <p:ext uri="{BB962C8B-B14F-4D97-AF65-F5344CB8AC3E}">
        <p14:creationId xmlns:p14="http://schemas.microsoft.com/office/powerpoint/2010/main" val="1352552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42</a:t>
            </a:fld>
            <a:endParaRPr lang="en-US" altLang="en-US" sz="1200" dirty="0">
              <a:latin typeface="Calibri" charset="0"/>
            </a:endParaRPr>
          </a:p>
        </p:txBody>
      </p:sp>
    </p:spTree>
    <p:extLst>
      <p:ext uri="{BB962C8B-B14F-4D97-AF65-F5344CB8AC3E}">
        <p14:creationId xmlns:p14="http://schemas.microsoft.com/office/powerpoint/2010/main" val="370616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43</a:t>
            </a:fld>
            <a:endParaRPr lang="en-US" altLang="en-US" sz="1200" dirty="0">
              <a:latin typeface="Calibri" charset="0"/>
            </a:endParaRPr>
          </a:p>
        </p:txBody>
      </p:sp>
    </p:spTree>
    <p:extLst>
      <p:ext uri="{BB962C8B-B14F-4D97-AF65-F5344CB8AC3E}">
        <p14:creationId xmlns:p14="http://schemas.microsoft.com/office/powerpoint/2010/main" val="2552574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44</a:t>
            </a:fld>
            <a:endParaRPr lang="en-US" altLang="en-US" sz="1200" dirty="0">
              <a:latin typeface="Calibri" charset="0"/>
            </a:endParaRPr>
          </a:p>
        </p:txBody>
      </p:sp>
    </p:spTree>
    <p:extLst>
      <p:ext uri="{BB962C8B-B14F-4D97-AF65-F5344CB8AC3E}">
        <p14:creationId xmlns:p14="http://schemas.microsoft.com/office/powerpoint/2010/main" val="436149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45</a:t>
            </a:fld>
            <a:endParaRPr lang="en-US" altLang="en-US" sz="1200" dirty="0">
              <a:latin typeface="Calibri" charset="0"/>
            </a:endParaRPr>
          </a:p>
        </p:txBody>
      </p:sp>
    </p:spTree>
    <p:extLst>
      <p:ext uri="{BB962C8B-B14F-4D97-AF65-F5344CB8AC3E}">
        <p14:creationId xmlns:p14="http://schemas.microsoft.com/office/powerpoint/2010/main" val="1026582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46</a:t>
            </a:fld>
            <a:endParaRPr lang="en-US" altLang="en-US" sz="1200" dirty="0">
              <a:latin typeface="Calibri" charset="0"/>
            </a:endParaRPr>
          </a:p>
        </p:txBody>
      </p:sp>
    </p:spTree>
    <p:extLst>
      <p:ext uri="{BB962C8B-B14F-4D97-AF65-F5344CB8AC3E}">
        <p14:creationId xmlns:p14="http://schemas.microsoft.com/office/powerpoint/2010/main" val="1358783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47</a:t>
            </a:fld>
            <a:endParaRPr lang="en-US" altLang="en-US" sz="1200" dirty="0">
              <a:latin typeface="Calibri" charset="0"/>
            </a:endParaRPr>
          </a:p>
        </p:txBody>
      </p:sp>
    </p:spTree>
    <p:extLst>
      <p:ext uri="{BB962C8B-B14F-4D97-AF65-F5344CB8AC3E}">
        <p14:creationId xmlns:p14="http://schemas.microsoft.com/office/powerpoint/2010/main" val="1437825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48</a:t>
            </a:fld>
            <a:endParaRPr lang="en-US" altLang="en-US" sz="1200" dirty="0">
              <a:latin typeface="Calibri" charset="0"/>
            </a:endParaRPr>
          </a:p>
        </p:txBody>
      </p:sp>
    </p:spTree>
    <p:extLst>
      <p:ext uri="{BB962C8B-B14F-4D97-AF65-F5344CB8AC3E}">
        <p14:creationId xmlns:p14="http://schemas.microsoft.com/office/powerpoint/2010/main" val="993454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49</a:t>
            </a:fld>
            <a:endParaRPr lang="en-US" altLang="en-US" sz="1200" dirty="0">
              <a:latin typeface="Calibri" charset="0"/>
            </a:endParaRPr>
          </a:p>
        </p:txBody>
      </p:sp>
    </p:spTree>
    <p:extLst>
      <p:ext uri="{BB962C8B-B14F-4D97-AF65-F5344CB8AC3E}">
        <p14:creationId xmlns:p14="http://schemas.microsoft.com/office/powerpoint/2010/main" val="122604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What is this</a:t>
            </a:r>
            <a:r>
              <a:rPr lang="en-US" altLang="en-US" baseline="0" dirty="0">
                <a:ea typeface="ＭＳ Ｐゴシック" charset="-128"/>
              </a:rPr>
              <a:t> tool? Explained for an audience of Faculty and Students</a:t>
            </a: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5</a:t>
            </a:fld>
            <a:endParaRPr lang="en-US" altLang="en-US" sz="1200" dirty="0">
              <a:latin typeface="Calibri" charset="0"/>
            </a:endParaRPr>
          </a:p>
        </p:txBody>
      </p:sp>
    </p:spTree>
    <p:extLst>
      <p:ext uri="{BB962C8B-B14F-4D97-AF65-F5344CB8AC3E}">
        <p14:creationId xmlns:p14="http://schemas.microsoft.com/office/powerpoint/2010/main" val="41595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6</a:t>
            </a:fld>
            <a:endParaRPr lang="en-US" altLang="en-US" sz="1200" dirty="0">
              <a:latin typeface="Calibri" charset="0"/>
            </a:endParaRPr>
          </a:p>
        </p:txBody>
      </p:sp>
    </p:spTree>
    <p:extLst>
      <p:ext uri="{BB962C8B-B14F-4D97-AF65-F5344CB8AC3E}">
        <p14:creationId xmlns:p14="http://schemas.microsoft.com/office/powerpoint/2010/main" val="6263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Take out line about signing up up on their own? Main message – I don’t want everyone to go sign up for a free account after this training.</a:t>
            </a:r>
          </a:p>
          <a:p>
            <a:endParaRPr lang="en-US" dirty="0"/>
          </a:p>
        </p:txBody>
      </p:sp>
      <p:sp>
        <p:nvSpPr>
          <p:cNvPr id="4" name="Slide Number Placeholder 3"/>
          <p:cNvSpPr>
            <a:spLocks noGrp="1"/>
          </p:cNvSpPr>
          <p:nvPr>
            <p:ph type="sldNum" sz="quarter" idx="5"/>
          </p:nvPr>
        </p:nvSpPr>
        <p:spPr/>
        <p:txBody>
          <a:bodyPr/>
          <a:lstStyle/>
          <a:p>
            <a:fld id="{1744FC89-5EF0-784E-809B-FBD8C3D0816C}" type="slidenum">
              <a:rPr lang="en-US" smtClean="0"/>
              <a:t>7</a:t>
            </a:fld>
            <a:endParaRPr lang="en-US" dirty="0"/>
          </a:p>
        </p:txBody>
      </p:sp>
    </p:spTree>
    <p:extLst>
      <p:ext uri="{BB962C8B-B14F-4D97-AF65-F5344CB8AC3E}">
        <p14:creationId xmlns:p14="http://schemas.microsoft.com/office/powerpoint/2010/main" val="82102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a:t>
            </a:r>
          </a:p>
          <a:p>
            <a:pPr eaLnBrk="1" hangingPunct="1">
              <a:spcBef>
                <a:spcPct val="0"/>
              </a:spcBef>
            </a:pPr>
            <a:r>
              <a:rPr lang="en-US" altLang="en-US" dirty="0">
                <a:ea typeface="ＭＳ Ｐゴシック" charset="-128"/>
              </a:rPr>
              <a:t>Note – once you get an email about it from Michael</a:t>
            </a:r>
          </a:p>
          <a:p>
            <a:pPr eaLnBrk="1" hangingPunct="1">
              <a:spcBef>
                <a:spcPct val="0"/>
              </a:spcBef>
            </a:pPr>
            <a:r>
              <a:rPr lang="en-US" altLang="en-US" dirty="0">
                <a:ea typeface="ＭＳ Ｐゴシック" charset="-128"/>
              </a:rPr>
              <a:t>Also note to tell attendees – Zoom works as a program you download, but you also access your settings, features, and log in on the </a:t>
            </a:r>
            <a:r>
              <a:rPr lang="en-US" altLang="en-US" dirty="0" err="1">
                <a:ea typeface="ＭＳ Ｐゴシック" charset="-128"/>
              </a:rPr>
              <a:t>columbiauniversity.zoom.us</a:t>
            </a:r>
            <a:r>
              <a:rPr lang="en-US" altLang="en-US" dirty="0">
                <a:ea typeface="ＭＳ Ｐゴシック" charset="-128"/>
              </a:rPr>
              <a:t> website</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8</a:t>
            </a:fld>
            <a:endParaRPr lang="en-US" altLang="en-US" sz="1200" dirty="0">
              <a:latin typeface="Calibri" charset="0"/>
            </a:endParaRPr>
          </a:p>
        </p:txBody>
      </p:sp>
    </p:spTree>
    <p:extLst>
      <p:ext uri="{BB962C8B-B14F-4D97-AF65-F5344CB8AC3E}">
        <p14:creationId xmlns:p14="http://schemas.microsoft.com/office/powerpoint/2010/main" val="409787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9</a:t>
            </a:fld>
            <a:endParaRPr lang="en-US" altLang="en-US" sz="1200" dirty="0">
              <a:latin typeface="Calibri" charset="0"/>
            </a:endParaRPr>
          </a:p>
        </p:txBody>
      </p:sp>
    </p:spTree>
    <p:extLst>
      <p:ext uri="{BB962C8B-B14F-4D97-AF65-F5344CB8AC3E}">
        <p14:creationId xmlns:p14="http://schemas.microsoft.com/office/powerpoint/2010/main" val="160532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4C40AA-CEEA-2D4A-9FB0-B8DF9E4CC5B4}" type="datetimeFigureOut">
              <a:rPr lang="en-US" smtClean="0"/>
              <a:t>8/17/18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59585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4C40AA-CEEA-2D4A-9FB0-B8DF9E4CC5B4}" type="datetimeFigureOut">
              <a:rPr lang="en-US" smtClean="0"/>
              <a:t>8/17/18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89506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4C40AA-CEEA-2D4A-9FB0-B8DF9E4CC5B4}" type="datetimeFigureOut">
              <a:rPr lang="en-US" smtClean="0"/>
              <a:t>8/17/18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20707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4C40AA-CEEA-2D4A-9FB0-B8DF9E4CC5B4}" type="datetimeFigureOut">
              <a:rPr lang="en-US" smtClean="0"/>
              <a:t>8/17/18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54386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4C40AA-CEEA-2D4A-9FB0-B8DF9E4CC5B4}" type="datetimeFigureOut">
              <a:rPr lang="en-US" smtClean="0"/>
              <a:t>8/17/18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8879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4C40AA-CEEA-2D4A-9FB0-B8DF9E4CC5B4}" type="datetimeFigureOut">
              <a:rPr lang="en-US" smtClean="0"/>
              <a:t>8/17/18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5648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4C40AA-CEEA-2D4A-9FB0-B8DF9E4CC5B4}" type="datetimeFigureOut">
              <a:rPr lang="en-US" smtClean="0"/>
              <a:t>8/17/18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52495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4C40AA-CEEA-2D4A-9FB0-B8DF9E4CC5B4}" type="datetimeFigureOut">
              <a:rPr lang="en-US" smtClean="0"/>
              <a:t>8/17/18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88776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C40AA-CEEA-2D4A-9FB0-B8DF9E4CC5B4}" type="datetimeFigureOut">
              <a:rPr lang="en-US" smtClean="0"/>
              <a:t>8/17/18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77176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C40AA-CEEA-2D4A-9FB0-B8DF9E4CC5B4}" type="datetimeFigureOut">
              <a:rPr lang="en-US" smtClean="0"/>
              <a:t>8/17/18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9295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C40AA-CEEA-2D4A-9FB0-B8DF9E4CC5B4}" type="datetimeFigureOut">
              <a:rPr lang="en-US" smtClean="0"/>
              <a:t>8/17/18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34580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C40AA-CEEA-2D4A-9FB0-B8DF9E4CC5B4}" type="datetimeFigureOut">
              <a:rPr lang="en-US" smtClean="0"/>
              <a:t>8/17/18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33454-AFB7-1744-86B9-9B5D3570C013}" type="slidenum">
              <a:rPr lang="en-US" smtClean="0"/>
              <a:t>‹#›</a:t>
            </a:fld>
            <a:endParaRPr lang="en-US" dirty="0"/>
          </a:p>
        </p:txBody>
      </p:sp>
    </p:spTree>
    <p:extLst>
      <p:ext uri="{BB962C8B-B14F-4D97-AF65-F5344CB8AC3E}">
        <p14:creationId xmlns:p14="http://schemas.microsoft.com/office/powerpoint/2010/main" val="407052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columbiauniversity.zoom.us/" TargetMode="External"/><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columbiauniversity.zoom.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1.jp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tiff"/><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tiff"/><Relationship Id="rId9" Type="http://schemas.openxmlformats.org/officeDocument/2006/relationships/image" Target="../media/image11.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columbiauniversity.zoom.us/profile/settin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hyperlink" Target="https://zoom.us/test"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s://cusps.zendesk.com/hc/en-us/requests/new"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columbiauniversity.zoom.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columbia-logo-on-blue-PP-slid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Your Zoom Pro Account Profile Page</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14282" y="1580477"/>
            <a:ext cx="8686800" cy="1754326"/>
          </a:xfrm>
          <a:prstGeom prst="rect">
            <a:avLst/>
          </a:prstGeom>
        </p:spPr>
        <p:txBody>
          <a:bodyPr wrap="square">
            <a:spAutoFit/>
          </a:bodyPr>
          <a:lstStyle/>
          <a:p>
            <a:r>
              <a:rPr lang="en-US" dirty="0">
                <a:latin typeface="Calibri" charset="0"/>
                <a:ea typeface="Calibri" charset="0"/>
                <a:cs typeface="Times New Roman" charset="0"/>
              </a:rPr>
              <a:t>On your Zoom profile page, you will see your personal meeting ID, meeting url, and your Sign-In Email. Your Sign-In Email will be your Columbia email address. You will also see a </a:t>
            </a:r>
            <a:r>
              <a:rPr lang="en-US" b="1" dirty="0">
                <a:latin typeface="Calibri" charset="0"/>
                <a:ea typeface="Calibri" charset="0"/>
                <a:cs typeface="Times New Roman" charset="0"/>
              </a:rPr>
              <a:t>Personal Link</a:t>
            </a:r>
            <a:r>
              <a:rPr lang="en-US" dirty="0">
                <a:latin typeface="Calibri" charset="0"/>
                <a:ea typeface="Calibri" charset="0"/>
                <a:cs typeface="Times New Roman" charset="0"/>
              </a:rPr>
              <a:t>,</a:t>
            </a:r>
            <a:r>
              <a:rPr lang="en-US" b="1" dirty="0">
                <a:latin typeface="Calibri" charset="0"/>
                <a:ea typeface="Calibri" charset="0"/>
                <a:cs typeface="Times New Roman" charset="0"/>
              </a:rPr>
              <a:t> </a:t>
            </a:r>
            <a:r>
              <a:rPr lang="en-US" dirty="0">
                <a:latin typeface="Calibri" charset="0"/>
                <a:ea typeface="Calibri" charset="0"/>
                <a:cs typeface="Times New Roman" charset="0"/>
              </a:rPr>
              <a:t>which is a custom URL students will use to join your classes.</a:t>
            </a:r>
          </a:p>
          <a:p>
            <a:endParaRPr lang="en-US" dirty="0">
              <a:latin typeface="Calibri" charset="0"/>
              <a:ea typeface="Calibri" charset="0"/>
              <a:cs typeface="Times New Roman" charset="0"/>
            </a:endParaRPr>
          </a:p>
          <a:p>
            <a:r>
              <a:rPr lang="en-US" dirty="0">
                <a:latin typeface="Calibri" charset="0"/>
                <a:ea typeface="Calibri" charset="0"/>
                <a:cs typeface="Times New Roman" charset="0"/>
              </a:rPr>
              <a:t>When you run a meeting using your Pro Account, you will be the </a:t>
            </a:r>
            <a:r>
              <a:rPr lang="en-US" b="1" dirty="0">
                <a:latin typeface="Calibri" charset="0"/>
                <a:ea typeface="Calibri" charset="0"/>
                <a:cs typeface="Times New Roman" charset="0"/>
              </a:rPr>
              <a:t>Host </a:t>
            </a:r>
            <a:r>
              <a:rPr lang="en-US" dirty="0">
                <a:latin typeface="Calibri" charset="0"/>
                <a:ea typeface="Calibri" charset="0"/>
                <a:cs typeface="Times New Roman" charset="0"/>
              </a:rPr>
              <a:t>of the meeting and have all host rights and controls.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268519"/>
            <a:ext cx="5486400" cy="3363332"/>
          </a:xfrm>
          <a:prstGeom prst="rect">
            <a:avLst/>
          </a:prstGeom>
        </p:spPr>
      </p:pic>
      <p:sp>
        <p:nvSpPr>
          <p:cNvPr id="7" name="TextBox 6"/>
          <p:cNvSpPr txBox="1"/>
          <p:nvPr/>
        </p:nvSpPr>
        <p:spPr>
          <a:xfrm>
            <a:off x="6248400" y="4840013"/>
            <a:ext cx="838200" cy="215444"/>
          </a:xfrm>
          <a:prstGeom prst="rect">
            <a:avLst/>
          </a:prstGeom>
          <a:solidFill>
            <a:schemeClr val="bg1"/>
          </a:solidFill>
        </p:spPr>
        <p:txBody>
          <a:bodyPr wrap="square" rtlCol="0">
            <a:spAutoFit/>
          </a:bodyPr>
          <a:lstStyle/>
          <a:p>
            <a:pPr algn="ctr"/>
            <a:r>
              <a:rPr lang="en-US" sz="800" dirty="0">
                <a:solidFill>
                  <a:schemeClr val="tx1">
                    <a:lumMod val="65000"/>
                    <a:lumOff val="35000"/>
                  </a:schemeClr>
                </a:solidFill>
              </a:rPr>
              <a:t>XXX-XXX-XXXX</a:t>
            </a:r>
          </a:p>
        </p:txBody>
      </p:sp>
      <p:sp>
        <p:nvSpPr>
          <p:cNvPr id="21" name="TextBox 20"/>
          <p:cNvSpPr txBox="1"/>
          <p:nvPr/>
        </p:nvSpPr>
        <p:spPr>
          <a:xfrm>
            <a:off x="7575550" y="5029200"/>
            <a:ext cx="685800" cy="184666"/>
          </a:xfrm>
          <a:prstGeom prst="rect">
            <a:avLst/>
          </a:prstGeom>
          <a:solidFill>
            <a:schemeClr val="bg1"/>
          </a:solidFill>
        </p:spPr>
        <p:txBody>
          <a:bodyPr wrap="square" lIns="0" rIns="0" rtlCol="0">
            <a:spAutoFit/>
          </a:bodyPr>
          <a:lstStyle/>
          <a:p>
            <a:r>
              <a:rPr lang="en-US" sz="600" dirty="0">
                <a:solidFill>
                  <a:schemeClr val="tx1">
                    <a:lumMod val="65000"/>
                    <a:lumOff val="35000"/>
                  </a:schemeClr>
                </a:solidFill>
              </a:rPr>
              <a:t>XXX-XXX-XXXX</a:t>
            </a:r>
          </a:p>
        </p:txBody>
      </p:sp>
      <p:sp>
        <p:nvSpPr>
          <p:cNvPr id="23" name="Frame 22"/>
          <p:cNvSpPr/>
          <p:nvPr/>
        </p:nvSpPr>
        <p:spPr>
          <a:xfrm>
            <a:off x="5257801" y="4732482"/>
            <a:ext cx="2895600" cy="839876"/>
          </a:xfrm>
          <a:prstGeom prst="frame">
            <a:avLst>
              <a:gd name="adj1" fmla="val 10073"/>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24" name="Frame 23"/>
          <p:cNvSpPr/>
          <p:nvPr/>
        </p:nvSpPr>
        <p:spPr>
          <a:xfrm>
            <a:off x="5257801" y="5679889"/>
            <a:ext cx="2895600" cy="839876"/>
          </a:xfrm>
          <a:prstGeom prst="frame">
            <a:avLst>
              <a:gd name="adj1" fmla="val 10073"/>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25" name="Right Arrow 24"/>
          <p:cNvSpPr/>
          <p:nvPr/>
        </p:nvSpPr>
        <p:spPr>
          <a:xfrm>
            <a:off x="1022887" y="4987557"/>
            <a:ext cx="4191000" cy="329726"/>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1022887" y="5808478"/>
            <a:ext cx="4191000" cy="329726"/>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214282" y="4493786"/>
            <a:ext cx="1617210" cy="918061"/>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Personal ID and URL</a:t>
            </a:r>
            <a:endParaRPr lang="en-US" b="1" dirty="0">
              <a:solidFill>
                <a:srgbClr val="00B0F0"/>
              </a:solidFill>
              <a:latin typeface="Arial" charset="0"/>
              <a:ea typeface="Arial" charset="0"/>
              <a:cs typeface="Arial" charset="0"/>
            </a:endParaRPr>
          </a:p>
        </p:txBody>
      </p:sp>
      <p:sp>
        <p:nvSpPr>
          <p:cNvPr id="30" name="Rounded Rectangle 29"/>
          <p:cNvSpPr/>
          <p:nvPr/>
        </p:nvSpPr>
        <p:spPr>
          <a:xfrm>
            <a:off x="214282" y="5593288"/>
            <a:ext cx="1617210" cy="918061"/>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Columbia Email</a:t>
            </a:r>
            <a:endParaRPr lang="en-US" b="1"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23131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484FB6-5FCB-DD45-93C6-1A946C676926}"/>
              </a:ext>
            </a:extLst>
          </p:cNvPr>
          <p:cNvPicPr>
            <a:picLocks noChangeAspect="1"/>
          </p:cNvPicPr>
          <p:nvPr/>
        </p:nvPicPr>
        <p:blipFill rotWithShape="1">
          <a:blip r:embed="rId3"/>
          <a:srcRect r="15958"/>
          <a:stretch/>
        </p:blipFill>
        <p:spPr>
          <a:xfrm>
            <a:off x="2590800" y="3223768"/>
            <a:ext cx="6172200" cy="2749574"/>
          </a:xfrm>
          <a:prstGeom prst="rect">
            <a:avLst/>
          </a:prstGeom>
        </p:spPr>
      </p:pic>
      <p:sp>
        <p:nvSpPr>
          <p:cNvPr id="25" name="Right Arrow 24"/>
          <p:cNvSpPr/>
          <p:nvPr/>
        </p:nvSpPr>
        <p:spPr>
          <a:xfrm>
            <a:off x="1157318" y="5043260"/>
            <a:ext cx="2776831" cy="389931"/>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Your Personal Link/Custom URL</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14282" y="1580477"/>
            <a:ext cx="8686800" cy="1631216"/>
          </a:xfrm>
          <a:prstGeom prst="rect">
            <a:avLst/>
          </a:prstGeom>
        </p:spPr>
        <p:txBody>
          <a:bodyPr wrap="square">
            <a:spAutoFit/>
          </a:bodyPr>
          <a:lstStyle/>
          <a:p>
            <a:r>
              <a:rPr lang="en-US" sz="2000" dirty="0">
                <a:latin typeface="Calibri" charset="0"/>
                <a:ea typeface="Calibri" charset="0"/>
                <a:cs typeface="Times New Roman" charset="0"/>
              </a:rPr>
              <a:t>When you have a Pro Account through SPS, you will be given a personalized </a:t>
            </a:r>
            <a:r>
              <a:rPr lang="en-US" sz="2000" b="1" dirty="0">
                <a:latin typeface="Calibri" charset="0"/>
                <a:ea typeface="Calibri" charset="0"/>
                <a:cs typeface="Times New Roman" charset="0"/>
              </a:rPr>
              <a:t>Custom URL</a:t>
            </a:r>
            <a:r>
              <a:rPr lang="en-US" sz="2000" dirty="0">
                <a:latin typeface="Calibri" charset="0"/>
                <a:ea typeface="Calibri" charset="0"/>
                <a:cs typeface="Times New Roman" charset="0"/>
              </a:rPr>
              <a:t> that includes your UNI. This is the URL your students will always use to join your classes. It will be posted on your course’s Class Sessions page.</a:t>
            </a:r>
          </a:p>
          <a:p>
            <a:endParaRPr lang="en-US" sz="2000" dirty="0">
              <a:latin typeface="Calibri" charset="0"/>
              <a:ea typeface="Calibri" charset="0"/>
              <a:cs typeface="Times New Roman" charset="0"/>
            </a:endParaRPr>
          </a:p>
          <a:p>
            <a:endParaRPr lang="en-US" sz="2000" dirty="0">
              <a:latin typeface="Calibri" charset="0"/>
              <a:ea typeface="Calibri" charset="0"/>
              <a:cs typeface="Times New Roman" charset="0"/>
            </a:endParaRPr>
          </a:p>
        </p:txBody>
      </p:sp>
      <p:sp>
        <p:nvSpPr>
          <p:cNvPr id="29" name="Rounded Rectangle 28"/>
          <p:cNvSpPr/>
          <p:nvPr/>
        </p:nvSpPr>
        <p:spPr>
          <a:xfrm>
            <a:off x="381000" y="4738303"/>
            <a:ext cx="1617210" cy="918061"/>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Custom URL</a:t>
            </a:r>
            <a:endParaRPr lang="en-US" b="1" dirty="0">
              <a:solidFill>
                <a:srgbClr val="00B0F0"/>
              </a:solidFill>
              <a:latin typeface="Arial" charset="0"/>
              <a:ea typeface="Arial" charset="0"/>
              <a:cs typeface="Arial" charset="0"/>
            </a:endParaRPr>
          </a:p>
        </p:txBody>
      </p:sp>
      <p:sp>
        <p:nvSpPr>
          <p:cNvPr id="7" name="TextBox 6"/>
          <p:cNvSpPr txBox="1"/>
          <p:nvPr/>
        </p:nvSpPr>
        <p:spPr>
          <a:xfrm>
            <a:off x="7391400" y="4598555"/>
            <a:ext cx="827266" cy="184666"/>
          </a:xfrm>
          <a:prstGeom prst="rect">
            <a:avLst/>
          </a:prstGeom>
          <a:solidFill>
            <a:schemeClr val="bg1"/>
          </a:solidFill>
        </p:spPr>
        <p:txBody>
          <a:bodyPr wrap="square" lIns="0" rtlCol="0">
            <a:spAutoFit/>
          </a:bodyPr>
          <a:lstStyle/>
          <a:p>
            <a:r>
              <a:rPr lang="en-US" sz="600" dirty="0">
                <a:solidFill>
                  <a:schemeClr val="tx1">
                    <a:lumMod val="65000"/>
                    <a:lumOff val="35000"/>
                  </a:schemeClr>
                </a:solidFill>
              </a:rPr>
              <a:t>XXX-XX-XXXX</a:t>
            </a:r>
          </a:p>
        </p:txBody>
      </p:sp>
      <p:sp>
        <p:nvSpPr>
          <p:cNvPr id="24" name="Frame 23"/>
          <p:cNvSpPr/>
          <p:nvPr/>
        </p:nvSpPr>
        <p:spPr>
          <a:xfrm>
            <a:off x="4147085" y="4897654"/>
            <a:ext cx="4311113" cy="688968"/>
          </a:xfrm>
          <a:prstGeom prst="frame">
            <a:avLst>
              <a:gd name="adj1" fmla="val 10073"/>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30539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2" name="Rectangle 21"/>
          <p:cNvSpPr/>
          <p:nvPr/>
        </p:nvSpPr>
        <p:spPr>
          <a:xfrm>
            <a:off x="167330" y="4485079"/>
            <a:ext cx="5336542"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n-US" altLang="en-US" sz="2400" b="1" dirty="0">
                <a:solidFill>
                  <a:srgbClr val="00B050"/>
                </a:solidFill>
                <a:latin typeface="Arial" charset="0"/>
                <a:ea typeface="Arial" charset="0"/>
                <a:cs typeface="Arial" charset="0"/>
              </a:rPr>
              <a:t>  </a:t>
            </a:r>
            <a:r>
              <a:rPr lang="en-US" altLang="en-US" sz="2400" b="1" dirty="0">
                <a:solidFill>
                  <a:srgbClr val="FFC000"/>
                </a:solidFill>
                <a:latin typeface="Arial" charset="0"/>
                <a:ea typeface="Arial" charset="0"/>
                <a:cs typeface="Arial" charset="0"/>
              </a:rPr>
              <a:t>Scheduled Meetings</a:t>
            </a:r>
            <a:endParaRPr lang="en-US" sz="2400" dirty="0">
              <a:solidFill>
                <a:srgbClr val="FFC000"/>
              </a:solidFill>
              <a:latin typeface="Arial" charset="0"/>
              <a:ea typeface="Arial" charset="0"/>
              <a:cs typeface="Arial" charset="0"/>
            </a:endParaRPr>
          </a:p>
        </p:txBody>
      </p:sp>
      <p:sp>
        <p:nvSpPr>
          <p:cNvPr id="12" name="Rectangle 11"/>
          <p:cNvSpPr/>
          <p:nvPr/>
        </p:nvSpPr>
        <p:spPr>
          <a:xfrm>
            <a:off x="170178" y="2969789"/>
            <a:ext cx="5336542"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rgbClr val="00B050"/>
                </a:solidFill>
                <a:latin typeface="Arial" charset="0"/>
                <a:ea typeface="Arial" charset="0"/>
                <a:cs typeface="Arial" charset="0"/>
              </a:rPr>
              <a:t> Personal Meeting Room</a:t>
            </a:r>
            <a:endParaRPr lang="en-US" sz="2400" dirty="0">
              <a:latin typeface="Arial" charset="0"/>
              <a:ea typeface="Arial" charset="0"/>
              <a:cs typeface="Arial" charset="0"/>
            </a:endParaRPr>
          </a:p>
        </p:txBody>
      </p:sp>
      <p:sp>
        <p:nvSpPr>
          <p:cNvPr id="25" name="Rectangle 24"/>
          <p:cNvSpPr/>
          <p:nvPr/>
        </p:nvSpPr>
        <p:spPr>
          <a:xfrm>
            <a:off x="5699760" y="4484910"/>
            <a:ext cx="3291840"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1025" marR="0" lvl="0" indent="-344488" defTabSz="914400" eaLnBrk="1" fontAlgn="auto" latinLnBrk="0" hangingPunct="1">
              <a:lnSpc>
                <a:spcPct val="100000"/>
              </a:lnSpc>
              <a:spcBef>
                <a:spcPts val="0"/>
              </a:spcBef>
              <a:spcAft>
                <a:spcPts val="800"/>
              </a:spcAft>
              <a:buClrTx/>
              <a:buSzPct val="90000"/>
              <a:buFontTx/>
              <a:buNone/>
              <a:tabLst/>
              <a:defRPr/>
            </a:pPr>
            <a:endParaRPr lang="en-US" altLang="en-US" sz="2400" b="1" dirty="0">
              <a:solidFill>
                <a:srgbClr val="0070C0"/>
              </a:solidFill>
              <a:latin typeface="Arial" charset="0"/>
              <a:ea typeface="Arial" charset="0"/>
              <a:cs typeface="Arial" charset="0"/>
            </a:endParaRPr>
          </a:p>
        </p:txBody>
      </p:sp>
      <p:sp>
        <p:nvSpPr>
          <p:cNvPr id="24" name="Rectangle 23"/>
          <p:cNvSpPr/>
          <p:nvPr/>
        </p:nvSpPr>
        <p:spPr>
          <a:xfrm>
            <a:off x="5702302" y="2969789"/>
            <a:ext cx="3291840"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0" dirty="0">
                <a:solidFill>
                  <a:schemeClr val="tx1"/>
                </a:solidFill>
                <a:latin typeface="Calibri" charset="0"/>
              </a:rPr>
              <a:t> </a:t>
            </a:r>
            <a:endParaRPr lang="en-US" altLang="en-US" b="1" dirty="0">
              <a:solidFill>
                <a:srgbClr val="FF0000"/>
              </a:solidFill>
              <a:latin typeface="Calibri" charset="0"/>
            </a:endParaRPr>
          </a:p>
        </p:txBody>
      </p:sp>
      <p:sp>
        <p:nvSpPr>
          <p:cNvPr id="16385" name="Title 1"/>
          <p:cNvSpPr>
            <a:spLocks noGrp="1"/>
          </p:cNvSpPr>
          <p:nvPr>
            <p:ph type="ctrTitle"/>
          </p:nvPr>
        </p:nvSpPr>
        <p:spPr>
          <a:xfrm>
            <a:off x="0" y="5"/>
            <a:ext cx="9144000" cy="950549"/>
          </a:xfrm>
          <a:solidFill>
            <a:srgbClr val="1D92D0"/>
          </a:solidFill>
          <a:ln cap="rnd">
            <a:solidFill>
              <a:srgbClr val="005EAB">
                <a:alpha val="33000"/>
              </a:srgbClr>
            </a:solidFill>
          </a:ln>
        </p:spPr>
        <p:txBody>
          <a:bodyPr anchor="ctr">
            <a:normAutofit/>
          </a:bodyPr>
          <a:lstStyle/>
          <a:p>
            <a:r>
              <a:rPr lang="en-US" altLang="en-US" sz="4000" b="1" dirty="0">
                <a:solidFill>
                  <a:schemeClr val="bg1"/>
                </a:solidFill>
                <a:ea typeface="ＭＳ Ｐゴシック" charset="-128"/>
              </a:rPr>
              <a:t>How to start a meeting</a:t>
            </a:r>
            <a:endParaRPr lang="en-US" altLang="en-US" sz="40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950554"/>
            <a:ext cx="9144000" cy="5678846"/>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50554"/>
            <a:ext cx="9144000" cy="5678846"/>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65760" y="2332979"/>
            <a:ext cx="8625840" cy="523220"/>
          </a:xfrm>
          <a:prstGeom prst="rect">
            <a:avLst/>
          </a:prstGeom>
        </p:spPr>
        <p:txBody>
          <a:bodyPr wrap="square">
            <a:spAutoFit/>
          </a:bodyPr>
          <a:lstStyle/>
          <a:p>
            <a:r>
              <a:rPr lang="en-US" altLang="en-US" sz="2800" dirty="0">
                <a:solidFill>
                  <a:srgbClr val="016FC0"/>
                </a:solidFill>
                <a:latin typeface="Calibri" charset="0"/>
              </a:rPr>
              <a:t>We recommend: 	</a:t>
            </a:r>
            <a:r>
              <a:rPr lang="en-US" altLang="en-US" dirty="0">
                <a:solidFill>
                  <a:srgbClr val="016FC0"/>
                </a:solidFill>
                <a:latin typeface="Calibri" charset="0"/>
              </a:rPr>
              <a:t>		</a:t>
            </a:r>
            <a:r>
              <a:rPr lang="en-US" altLang="en-US" sz="2800" dirty="0">
                <a:solidFill>
                  <a:srgbClr val="016FC0"/>
                </a:solidFill>
                <a:latin typeface="Calibri" charset="0"/>
              </a:rPr>
              <a:t>          For:</a:t>
            </a:r>
          </a:p>
        </p:txBody>
      </p:sp>
      <p:sp>
        <p:nvSpPr>
          <p:cNvPr id="3" name="Rectangle 2"/>
          <p:cNvSpPr/>
          <p:nvPr/>
        </p:nvSpPr>
        <p:spPr>
          <a:xfrm>
            <a:off x="6256541" y="4639270"/>
            <a:ext cx="2089247" cy="923330"/>
          </a:xfrm>
          <a:prstGeom prst="rect">
            <a:avLst/>
          </a:prstGeom>
        </p:spPr>
        <p:txBody>
          <a:bodyPr wrap="square">
            <a:spAutoFit/>
          </a:bodyPr>
          <a:lstStyle/>
          <a:p>
            <a:pPr algn="ctr">
              <a:defRPr/>
            </a:pPr>
            <a:r>
              <a:rPr lang="en-US" dirty="0"/>
              <a:t>One-off meetings</a:t>
            </a:r>
          </a:p>
          <a:p>
            <a:pPr algn="ctr">
              <a:defRPr/>
            </a:pPr>
            <a:r>
              <a:rPr lang="en-US" dirty="0"/>
              <a:t>Office Hours</a:t>
            </a:r>
          </a:p>
          <a:p>
            <a:pPr algn="ctr">
              <a:defRPr/>
            </a:pPr>
            <a:r>
              <a:rPr lang="en-US" dirty="0"/>
              <a:t>Recitations</a:t>
            </a:r>
          </a:p>
        </p:txBody>
      </p:sp>
      <p:sp>
        <p:nvSpPr>
          <p:cNvPr id="9" name="Rectangle 8"/>
          <p:cNvSpPr/>
          <p:nvPr/>
        </p:nvSpPr>
        <p:spPr>
          <a:xfrm>
            <a:off x="6189162" y="3191470"/>
            <a:ext cx="2224007" cy="923330"/>
          </a:xfrm>
          <a:prstGeom prst="rect">
            <a:avLst/>
          </a:prstGeom>
        </p:spPr>
        <p:txBody>
          <a:bodyPr wrap="square">
            <a:spAutoFit/>
          </a:bodyPr>
          <a:lstStyle/>
          <a:p>
            <a:pPr algn="ctr"/>
            <a:r>
              <a:rPr lang="en-US" altLang="en-US" b="0" dirty="0">
                <a:solidFill>
                  <a:schemeClr val="tx1"/>
                </a:solidFill>
                <a:latin typeface="Calibri" charset="0"/>
              </a:rPr>
              <a:t>Weekly Online </a:t>
            </a:r>
            <a:br>
              <a:rPr lang="en-US" altLang="en-US" b="0" dirty="0">
                <a:solidFill>
                  <a:schemeClr val="tx1"/>
                </a:solidFill>
                <a:latin typeface="Calibri" charset="0"/>
              </a:rPr>
            </a:br>
            <a:r>
              <a:rPr lang="en-US" altLang="en-US" b="0" dirty="0">
                <a:solidFill>
                  <a:schemeClr val="tx1"/>
                </a:solidFill>
                <a:latin typeface="Calibri" charset="0"/>
              </a:rPr>
              <a:t>Class Sessions (persistent link )</a:t>
            </a:r>
            <a:endParaRPr lang="en-US" altLang="en-US" b="1" dirty="0">
              <a:solidFill>
                <a:srgbClr val="FF0000"/>
              </a:solidFill>
              <a:latin typeface="Calibri" charset="0"/>
            </a:endParaRPr>
          </a:p>
        </p:txBody>
      </p:sp>
      <p:sp>
        <p:nvSpPr>
          <p:cNvPr id="2" name="TextBox 1"/>
          <p:cNvSpPr txBox="1"/>
          <p:nvPr/>
        </p:nvSpPr>
        <p:spPr>
          <a:xfrm>
            <a:off x="365760" y="1320225"/>
            <a:ext cx="8397240" cy="1015663"/>
          </a:xfrm>
          <a:prstGeom prst="rect">
            <a:avLst/>
          </a:prstGeom>
          <a:noFill/>
        </p:spPr>
        <p:txBody>
          <a:bodyPr wrap="square" rtlCol="0">
            <a:spAutoFit/>
          </a:bodyPr>
          <a:lstStyle/>
          <a:p>
            <a:pPr algn="ctr"/>
            <a:r>
              <a:rPr lang="en-US" sz="2000" dirty="0">
                <a:solidFill>
                  <a:schemeClr val="tx1">
                    <a:lumMod val="65000"/>
                    <a:lumOff val="35000"/>
                  </a:schemeClr>
                </a:solidFill>
              </a:rPr>
              <a:t>There are two ways of starting a meeting in Zoom. One is through </a:t>
            </a:r>
            <a:r>
              <a:rPr lang="en-US" sz="2000" b="1" dirty="0">
                <a:solidFill>
                  <a:schemeClr val="tx1">
                    <a:lumMod val="65000"/>
                    <a:lumOff val="35000"/>
                  </a:schemeClr>
                </a:solidFill>
              </a:rPr>
              <a:t>scheduled meetings </a:t>
            </a:r>
            <a:r>
              <a:rPr lang="en-US" sz="2000" dirty="0">
                <a:solidFill>
                  <a:schemeClr val="tx1">
                    <a:lumMod val="65000"/>
                    <a:lumOff val="35000"/>
                  </a:schemeClr>
                </a:solidFill>
              </a:rPr>
              <a:t>with randomly generated meeting links and the other is through a </a:t>
            </a:r>
            <a:r>
              <a:rPr lang="en-US" sz="2000" b="1" dirty="0">
                <a:solidFill>
                  <a:schemeClr val="tx1">
                    <a:lumMod val="65000"/>
                    <a:lumOff val="35000"/>
                  </a:schemeClr>
                </a:solidFill>
              </a:rPr>
              <a:t>personal meeting room </a:t>
            </a:r>
            <a:r>
              <a:rPr lang="en-US" sz="2000" dirty="0">
                <a:solidFill>
                  <a:schemeClr val="tx1">
                    <a:lumMod val="65000"/>
                    <a:lumOff val="35000"/>
                  </a:schemeClr>
                </a:solidFill>
              </a:rPr>
              <a:t>with a persistent URL.</a:t>
            </a:r>
          </a:p>
        </p:txBody>
      </p:sp>
    </p:spTree>
    <p:extLst>
      <p:ext uri="{BB962C8B-B14F-4D97-AF65-F5344CB8AC3E}">
        <p14:creationId xmlns:p14="http://schemas.microsoft.com/office/powerpoint/2010/main" val="85739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Option 1: Personal Meeting Room</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017" y="3039312"/>
            <a:ext cx="1777189" cy="1466886"/>
          </a:xfrm>
          <a:prstGeom prst="rect">
            <a:avLst/>
          </a:prstGeom>
        </p:spPr>
      </p:pic>
      <p:sp>
        <p:nvSpPr>
          <p:cNvPr id="15" name="Right Arrow 14"/>
          <p:cNvSpPr/>
          <p:nvPr/>
        </p:nvSpPr>
        <p:spPr>
          <a:xfrm>
            <a:off x="3405118" y="3132755"/>
            <a:ext cx="2333763" cy="715415"/>
          </a:xfrm>
          <a:prstGeom prst="rightArrow">
            <a:avLst/>
          </a:prstGeom>
          <a:gradFill flip="none" rotWithShape="1">
            <a:gsLst>
              <a:gs pos="90750">
                <a:srgbClr val="3DD0A3"/>
              </a:gs>
              <a:gs pos="15000">
                <a:srgbClr val="E98079"/>
              </a:gs>
              <a:gs pos="25000">
                <a:srgbClr val="EAB3AF"/>
              </a:gs>
              <a:gs pos="72000">
                <a:srgbClr val="78DABC"/>
              </a:gs>
              <a:gs pos="63000">
                <a:srgbClr val="BAE5D8"/>
              </a:gs>
              <a:gs pos="50000">
                <a:srgbClr val="ECECEC">
                  <a:lumMod val="92000"/>
                  <a:lumOff val="8000"/>
                </a:srgbClr>
              </a:gs>
              <a:gs pos="42000">
                <a:srgbClr val="ECECEC"/>
              </a:gs>
              <a:gs pos="0">
                <a:srgbClr val="E73C30"/>
              </a:gs>
              <a:gs pos="100000">
                <a:srgbClr val="02C58A"/>
              </a:gs>
            </a:gsLst>
            <a:lin ang="0" scaled="0"/>
            <a:tileRect/>
          </a:gra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Shape 90" descr="C:\Users\mf2820\Desktop\PILOTS\Zoom\ZoomLogo.jpg"/>
          <p:cNvPicPr preferRelativeResize="0"/>
          <p:nvPr/>
        </p:nvPicPr>
        <p:blipFill rotWithShape="1">
          <a:blip r:embed="rId4">
            <a:alphaModFix/>
          </a:blip>
          <a:srcRect/>
          <a:stretch/>
        </p:blipFill>
        <p:spPr>
          <a:xfrm>
            <a:off x="6215477" y="3239947"/>
            <a:ext cx="2242723" cy="509710"/>
          </a:xfrm>
          <a:prstGeom prst="rect">
            <a:avLst/>
          </a:prstGeom>
          <a:noFill/>
          <a:ln>
            <a:noFill/>
          </a:ln>
        </p:spPr>
      </p:pic>
    </p:spTree>
    <p:extLst>
      <p:ext uri="{BB962C8B-B14F-4D97-AF65-F5344CB8AC3E}">
        <p14:creationId xmlns:p14="http://schemas.microsoft.com/office/powerpoint/2010/main" val="102068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284" y="1827312"/>
            <a:ext cx="6967689" cy="3811488"/>
          </a:xfrm>
          <a:prstGeom prst="rect">
            <a:avLst/>
          </a:prstGeom>
        </p:spPr>
      </p:pic>
      <p:sp>
        <p:nvSpPr>
          <p:cNvPr id="16385" name="Title 1"/>
          <p:cNvSpPr>
            <a:spLocks noGrp="1"/>
          </p:cNvSpPr>
          <p:nvPr>
            <p:ph type="ctrTitle"/>
          </p:nvPr>
        </p:nvSpPr>
        <p:spPr>
          <a:xfrm>
            <a:off x="0" y="0"/>
            <a:ext cx="9144000" cy="1371595"/>
          </a:xfrm>
          <a:solidFill>
            <a:srgbClr val="1D92D0"/>
          </a:solidFill>
          <a:ln cap="rnd">
            <a:solidFill>
              <a:srgbClr val="005EAB">
                <a:alpha val="33000"/>
              </a:srgbClr>
            </a:solidFill>
          </a:ln>
        </p:spPr>
        <p:txBody>
          <a:bodyPr anchor="ctr">
            <a:normAutofit/>
          </a:bodyPr>
          <a:lstStyle/>
          <a:p>
            <a:r>
              <a:rPr lang="en-US" altLang="en-US" sz="3200" b="1" dirty="0">
                <a:solidFill>
                  <a:schemeClr val="bg1"/>
                </a:solidFill>
                <a:ea typeface="Calibri" charset="0"/>
                <a:cs typeface="Calibri" charset="0"/>
              </a:rPr>
              <a:t>Option 1: From your Canvas course page</a:t>
            </a:r>
            <a:br>
              <a:rPr lang="en-US" altLang="en-US" sz="3200" b="1" dirty="0">
                <a:solidFill>
                  <a:schemeClr val="bg1"/>
                </a:solidFill>
                <a:ea typeface="Calibri" charset="0"/>
                <a:cs typeface="Calibri" charset="0"/>
              </a:rPr>
            </a:br>
            <a:r>
              <a:rPr lang="en-US" altLang="en-US" sz="3200" b="1" dirty="0">
                <a:solidFill>
                  <a:schemeClr val="bg1"/>
                </a:solidFill>
                <a:ea typeface="Calibri" charset="0"/>
                <a:cs typeface="Calibri" charset="0"/>
              </a:rPr>
              <a:t>click on Class Sessions</a:t>
            </a:r>
          </a:p>
        </p:txBody>
      </p:sp>
      <p:sp>
        <p:nvSpPr>
          <p:cNvPr id="8" name="TextBox 7"/>
          <p:cNvSpPr txBox="1"/>
          <p:nvPr/>
        </p:nvSpPr>
        <p:spPr>
          <a:xfrm>
            <a:off x="0" y="6647688"/>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89888"/>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89888"/>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3733800" y="3886200"/>
            <a:ext cx="1188242" cy="324942"/>
          </a:xfrm>
          <a:prstGeom prst="frame">
            <a:avLst>
              <a:gd name="adj1" fmla="val 19769"/>
            </a:avLst>
          </a:prstGeom>
          <a:solidFill>
            <a:srgbClr val="39E45D"/>
          </a:solidFill>
          <a:ln cap="rnd">
            <a:solidFill>
              <a:srgbClr val="34C34F"/>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7" name="Right Arrow 16"/>
          <p:cNvSpPr/>
          <p:nvPr/>
        </p:nvSpPr>
        <p:spPr>
          <a:xfrm>
            <a:off x="837002" y="3891794"/>
            <a:ext cx="2057756" cy="319348"/>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167379">
            <a:off x="541302" y="2501595"/>
            <a:ext cx="1586028" cy="319348"/>
          </a:xfrm>
          <a:prstGeom prst="rightArrow">
            <a:avLst/>
          </a:prstGeom>
          <a:solidFill>
            <a:srgbClr val="37DA59"/>
          </a:solidFill>
          <a:ln w="25400" cap="rnd">
            <a:solidFill>
              <a:srgbClr val="0070C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66216" y="1892146"/>
            <a:ext cx="1198559" cy="95610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Choose your course</a:t>
            </a:r>
            <a:endParaRPr lang="en-US" dirty="0">
              <a:solidFill>
                <a:srgbClr val="00B0F0"/>
              </a:solidFill>
              <a:latin typeface="Arial" charset="0"/>
              <a:ea typeface="Arial" charset="0"/>
              <a:cs typeface="Arial" charset="0"/>
            </a:endParaRPr>
          </a:p>
        </p:txBody>
      </p:sp>
      <p:sp>
        <p:nvSpPr>
          <p:cNvPr id="20" name="Rounded Rectangle 19"/>
          <p:cNvSpPr/>
          <p:nvPr/>
        </p:nvSpPr>
        <p:spPr>
          <a:xfrm>
            <a:off x="266216" y="3632838"/>
            <a:ext cx="1198559" cy="95610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rgbClr val="00B0F0"/>
                </a:solidFill>
                <a:latin typeface="Arial" charset="0"/>
                <a:ea typeface="Arial" charset="0"/>
                <a:cs typeface="Arial" charset="0"/>
              </a:rPr>
              <a:t>Click on Class Sessions</a:t>
            </a:r>
            <a:endParaRPr lang="en-US" sz="1600" b="1"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7661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657831"/>
            <a:ext cx="6941961" cy="3599969"/>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2800" b="1" dirty="0">
                <a:solidFill>
                  <a:schemeClr val="bg1"/>
                </a:solidFill>
              </a:rPr>
              <a:t>Option 1: Click the URL for your Personal Zoom meeting</a:t>
            </a:r>
            <a:endParaRPr lang="en-US" altLang="en-US" sz="28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5029200" y="4000802"/>
            <a:ext cx="2396550" cy="342598"/>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7" name="Right Arrow 16"/>
          <p:cNvSpPr/>
          <p:nvPr/>
        </p:nvSpPr>
        <p:spPr>
          <a:xfrm rot="1804106">
            <a:off x="996923" y="3097213"/>
            <a:ext cx="3445909" cy="307439"/>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55135" y="1628602"/>
            <a:ext cx="1198559" cy="95610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Join Zoom Meeting</a:t>
            </a:r>
            <a:endParaRPr lang="en-US" b="1" dirty="0">
              <a:solidFill>
                <a:srgbClr val="00B0F0"/>
              </a:solidFill>
              <a:latin typeface="Arial" charset="0"/>
              <a:ea typeface="Arial" charset="0"/>
              <a:cs typeface="Arial" charset="0"/>
            </a:endParaRPr>
          </a:p>
        </p:txBody>
      </p:sp>
      <p:grpSp>
        <p:nvGrpSpPr>
          <p:cNvPr id="12" name="Group 11"/>
          <p:cNvGrpSpPr/>
          <p:nvPr/>
        </p:nvGrpSpPr>
        <p:grpSpPr>
          <a:xfrm>
            <a:off x="-383744" y="2929095"/>
            <a:ext cx="3214041" cy="3355919"/>
            <a:chOff x="-10300399" y="3131503"/>
            <a:chExt cx="2721030" cy="2969278"/>
          </a:xfrm>
        </p:grpSpPr>
        <p:sp>
          <p:nvSpPr>
            <p:cNvPr id="13" name="Rectangle 12"/>
            <p:cNvSpPr/>
            <p:nvPr/>
          </p:nvSpPr>
          <p:spPr>
            <a:xfrm>
              <a:off x="-9693176" y="4551665"/>
              <a:ext cx="2113807" cy="1549116"/>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pPr algn="ctr"/>
              <a:r>
                <a:rPr lang="en-US" altLang="en-US" dirty="0">
                  <a:solidFill>
                    <a:srgbClr val="0070C0"/>
                  </a:solidFill>
                </a:rPr>
                <a:t>This is a </a:t>
              </a:r>
              <a:r>
                <a:rPr lang="en-US" altLang="en-US" b="1" dirty="0">
                  <a:solidFill>
                    <a:srgbClr val="0070C0"/>
                  </a:solidFill>
                </a:rPr>
                <a:t>persistent</a:t>
              </a:r>
              <a:r>
                <a:rPr lang="en-US" altLang="en-US" dirty="0">
                  <a:solidFill>
                    <a:srgbClr val="0070C0"/>
                  </a:solidFill>
                </a:rPr>
                <a:t> link that students can join for each session, however you will need to be logged in as </a:t>
              </a:r>
              <a:r>
                <a:rPr lang="en-US" altLang="en-US" b="1" dirty="0">
                  <a:solidFill>
                    <a:srgbClr val="0070C0"/>
                  </a:solidFill>
                </a:rPr>
                <a:t>Host*</a:t>
              </a:r>
              <a:r>
                <a:rPr lang="en-US" altLang="en-US" dirty="0">
                  <a:solidFill>
                    <a:srgbClr val="0070C0"/>
                  </a:solidFill>
                </a:rPr>
                <a:t>.</a:t>
              </a:r>
              <a:endParaRPr lang="en-US" altLang="en-US" b="1" dirty="0">
                <a:solidFill>
                  <a:srgbClr val="0070C0"/>
                </a:solidFill>
              </a:endParaRP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10300399" y="3131503"/>
              <a:ext cx="2199198" cy="2199198"/>
            </a:xfrm>
            <a:prstGeom prst="rect">
              <a:avLst/>
            </a:prstGeom>
          </p:spPr>
        </p:pic>
      </p:grpSp>
      <p:sp>
        <p:nvSpPr>
          <p:cNvPr id="15" name="TextBox 14"/>
          <p:cNvSpPr txBox="1"/>
          <p:nvPr/>
        </p:nvSpPr>
        <p:spPr>
          <a:xfrm>
            <a:off x="3401927" y="5390532"/>
            <a:ext cx="5018303" cy="1015663"/>
          </a:xfrm>
          <a:prstGeom prst="rect">
            <a:avLst/>
          </a:prstGeom>
          <a:noFill/>
        </p:spPr>
        <p:txBody>
          <a:bodyPr wrap="square" rtlCol="0">
            <a:spAutoFit/>
          </a:bodyPr>
          <a:lstStyle/>
          <a:p>
            <a:pPr algn="ctr"/>
            <a:r>
              <a:rPr lang="en-US" sz="2000" dirty="0">
                <a:solidFill>
                  <a:schemeClr val="tx1">
                    <a:lumMod val="65000"/>
                    <a:lumOff val="35000"/>
                  </a:schemeClr>
                </a:solidFill>
              </a:rPr>
              <a:t>Sign in here to ensure you have </a:t>
            </a:r>
            <a:r>
              <a:rPr lang="en-US" sz="2000" b="1" dirty="0">
                <a:solidFill>
                  <a:schemeClr val="tx1">
                    <a:lumMod val="65000"/>
                    <a:lumOff val="35000"/>
                  </a:schemeClr>
                </a:solidFill>
              </a:rPr>
              <a:t>Host rights*</a:t>
            </a:r>
            <a:r>
              <a:rPr lang="en-US" sz="2000" dirty="0">
                <a:solidFill>
                  <a:schemeClr val="tx1">
                    <a:lumMod val="65000"/>
                    <a:lumOff val="35000"/>
                  </a:schemeClr>
                </a:solidFill>
              </a:rPr>
              <a:t>:</a:t>
            </a:r>
          </a:p>
          <a:p>
            <a:pPr algn="ctr"/>
            <a:r>
              <a:rPr lang="en-US" sz="2000" dirty="0">
                <a:solidFill>
                  <a:schemeClr val="tx1">
                    <a:lumMod val="65000"/>
                    <a:lumOff val="35000"/>
                  </a:schemeClr>
                </a:solidFill>
                <a:hlinkClick r:id="rId6"/>
              </a:rPr>
              <a:t>https://columbiauniversity.zoom.us</a:t>
            </a:r>
            <a:endParaRPr lang="en-US" sz="2000" dirty="0">
              <a:solidFill>
                <a:schemeClr val="tx1">
                  <a:lumMod val="65000"/>
                  <a:lumOff val="35000"/>
                </a:schemeClr>
              </a:solidFill>
            </a:endParaRPr>
          </a:p>
          <a:p>
            <a:pPr algn="ctr"/>
            <a:r>
              <a:rPr lang="en-US" sz="2000" dirty="0">
                <a:solidFill>
                  <a:schemeClr val="tx1">
                    <a:lumMod val="65000"/>
                    <a:lumOff val="35000"/>
                  </a:schemeClr>
                </a:solidFill>
              </a:rPr>
              <a:t>(Enter UNI and Password) </a:t>
            </a:r>
          </a:p>
        </p:txBody>
      </p:sp>
    </p:spTree>
    <p:extLst>
      <p:ext uri="{BB962C8B-B14F-4D97-AF65-F5344CB8AC3E}">
        <p14:creationId xmlns:p14="http://schemas.microsoft.com/office/powerpoint/2010/main" val="10046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500"/>
                                        <p:tgtEl>
                                          <p:spTgt spid="12"/>
                                        </p:tgtEl>
                                      </p:cBhvr>
                                    </p:animEffect>
                                    <p:anim calcmode="lin" valueType="num">
                                      <p:cBhvr>
                                        <p:cTn id="15" dur="1500" fill="hold"/>
                                        <p:tgtEl>
                                          <p:spTgt spid="12"/>
                                        </p:tgtEl>
                                        <p:attrNameLst>
                                          <p:attrName>ppt_x</p:attrName>
                                        </p:attrNameLst>
                                      </p:cBhvr>
                                      <p:tavLst>
                                        <p:tav tm="0">
                                          <p:val>
                                            <p:strVal val="#ppt_x"/>
                                          </p:val>
                                        </p:tav>
                                        <p:tav tm="100000">
                                          <p:val>
                                            <p:strVal val="#ppt_x"/>
                                          </p:val>
                                        </p:tav>
                                      </p:tavLst>
                                    </p:anim>
                                    <p:anim calcmode="lin" valueType="num">
                                      <p:cBhvr>
                                        <p:cTn id="16"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Option 2: Schedule a meeting</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457437" y="3132755"/>
            <a:ext cx="2333763" cy="715415"/>
          </a:xfrm>
          <a:prstGeom prst="rightArrow">
            <a:avLst/>
          </a:prstGeom>
          <a:solidFill>
            <a:srgbClr val="00B0F0"/>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Shape 90" descr="C:\Users\mf2820\Desktop\PILOTS\Zoom\ZoomLogo.jpg"/>
          <p:cNvPicPr preferRelativeResize="0"/>
          <p:nvPr/>
        </p:nvPicPr>
        <p:blipFill rotWithShape="1">
          <a:blip r:embed="rId3">
            <a:alphaModFix/>
          </a:blip>
          <a:srcRect/>
          <a:stretch/>
        </p:blipFill>
        <p:spPr>
          <a:xfrm>
            <a:off x="762000" y="3200400"/>
            <a:ext cx="2242723" cy="50971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6475" y="3286125"/>
            <a:ext cx="1762125" cy="371475"/>
          </a:xfrm>
          <a:prstGeom prst="rect">
            <a:avLst/>
          </a:prstGeom>
        </p:spPr>
      </p:pic>
    </p:spTree>
    <p:extLst>
      <p:ext uri="{BB962C8B-B14F-4D97-AF65-F5344CB8AC3E}">
        <p14:creationId xmlns:p14="http://schemas.microsoft.com/office/powerpoint/2010/main" val="205244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020089"/>
            <a:ext cx="7174894" cy="2445987"/>
          </a:xfrm>
          <a:prstGeom prst="rect">
            <a:avLst/>
          </a:prstGeom>
        </p:spPr>
      </p:pic>
      <p:sp>
        <p:nvSpPr>
          <p:cNvPr id="18" name="Right Arrow 17"/>
          <p:cNvSpPr/>
          <p:nvPr/>
        </p:nvSpPr>
        <p:spPr>
          <a:xfrm rot="2286510">
            <a:off x="365294" y="4074995"/>
            <a:ext cx="1752464" cy="307439"/>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a:solidFill>
                  <a:schemeClr val="bg1"/>
                </a:solidFill>
              </a:rPr>
              <a:t>Option 2: Scheduling a Zoom meeting</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3962400" y="4534202"/>
            <a:ext cx="1295400" cy="342598"/>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7" name="Right Arrow 16"/>
          <p:cNvSpPr/>
          <p:nvPr/>
        </p:nvSpPr>
        <p:spPr>
          <a:xfrm>
            <a:off x="1159541" y="1820442"/>
            <a:ext cx="1271929" cy="307439"/>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137003" y="2743195"/>
            <a:ext cx="1463197" cy="1600205"/>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Click on Meetings&gt; Schedule a New Meeting</a:t>
            </a:r>
            <a:endParaRPr lang="en-US" b="1" dirty="0">
              <a:solidFill>
                <a:srgbClr val="00B0F0"/>
              </a:solidFill>
              <a:latin typeface="Arial" charset="0"/>
              <a:ea typeface="Arial" charset="0"/>
              <a:cs typeface="Arial" charset="0"/>
            </a:endParaRPr>
          </a:p>
        </p:txBody>
      </p:sp>
      <p:sp>
        <p:nvSpPr>
          <p:cNvPr id="15" name="Rounded Rectangle 14"/>
          <p:cNvSpPr/>
          <p:nvPr/>
        </p:nvSpPr>
        <p:spPr>
          <a:xfrm>
            <a:off x="137003" y="1515503"/>
            <a:ext cx="1463197" cy="95610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SIGN IN to Zoom</a:t>
            </a:r>
            <a:endParaRPr lang="en-US" b="1" dirty="0">
              <a:solidFill>
                <a:srgbClr val="00B0F0"/>
              </a:solidFill>
              <a:latin typeface="Arial" charset="0"/>
              <a:ea typeface="Arial" charset="0"/>
              <a:cs typeface="Arial" charset="0"/>
            </a:endParaRPr>
          </a:p>
        </p:txBody>
      </p:sp>
      <p:sp>
        <p:nvSpPr>
          <p:cNvPr id="6" name="TextBox 5"/>
          <p:cNvSpPr txBox="1"/>
          <p:nvPr/>
        </p:nvSpPr>
        <p:spPr>
          <a:xfrm>
            <a:off x="2358100" y="1774106"/>
            <a:ext cx="5018303" cy="707886"/>
          </a:xfrm>
          <a:prstGeom prst="rect">
            <a:avLst/>
          </a:prstGeom>
          <a:noFill/>
        </p:spPr>
        <p:txBody>
          <a:bodyPr wrap="square" rtlCol="0">
            <a:spAutoFit/>
          </a:bodyPr>
          <a:lstStyle/>
          <a:p>
            <a:pPr algn="ctr"/>
            <a:r>
              <a:rPr lang="en-US" sz="2000" dirty="0">
                <a:solidFill>
                  <a:schemeClr val="tx1">
                    <a:lumMod val="65000"/>
                    <a:lumOff val="35000"/>
                  </a:schemeClr>
                </a:solidFill>
                <a:hlinkClick r:id="rId4"/>
              </a:rPr>
              <a:t>https://columbiauniversity.zoom.us</a:t>
            </a:r>
            <a:endParaRPr lang="en-US" sz="2000" dirty="0">
              <a:solidFill>
                <a:schemeClr val="tx1">
                  <a:lumMod val="65000"/>
                  <a:lumOff val="35000"/>
                </a:schemeClr>
              </a:solidFill>
            </a:endParaRPr>
          </a:p>
          <a:p>
            <a:pPr algn="ctr"/>
            <a:r>
              <a:rPr lang="en-US" sz="2000" dirty="0">
                <a:solidFill>
                  <a:schemeClr val="tx1">
                    <a:lumMod val="65000"/>
                    <a:lumOff val="35000"/>
                  </a:schemeClr>
                </a:solidFill>
              </a:rPr>
              <a:t>(Enter UNI and Password) </a:t>
            </a:r>
          </a:p>
        </p:txBody>
      </p:sp>
    </p:spTree>
    <p:extLst>
      <p:ext uri="{BB962C8B-B14F-4D97-AF65-F5344CB8AC3E}">
        <p14:creationId xmlns:p14="http://schemas.microsoft.com/office/powerpoint/2010/main" val="7432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75" y="5955516"/>
            <a:ext cx="2181225" cy="609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738" y="1653679"/>
            <a:ext cx="5236462" cy="4237554"/>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a:solidFill>
                  <a:schemeClr val="bg1"/>
                </a:solidFill>
              </a:rPr>
              <a:t>Option 2: Scheduling a Zoom meeting</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3040592" y="6002013"/>
            <a:ext cx="845608" cy="515424"/>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7" name="Right Arrow 16"/>
          <p:cNvSpPr/>
          <p:nvPr/>
        </p:nvSpPr>
        <p:spPr>
          <a:xfrm>
            <a:off x="1600200" y="2701631"/>
            <a:ext cx="1271929" cy="307439"/>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37003" y="2396692"/>
            <a:ext cx="1996597" cy="95610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Enter meeting information</a:t>
            </a:r>
            <a:endParaRPr lang="en-US" b="1" dirty="0">
              <a:solidFill>
                <a:srgbClr val="00B0F0"/>
              </a:solidFill>
              <a:latin typeface="Arial" charset="0"/>
              <a:ea typeface="Arial" charset="0"/>
              <a:cs typeface="Arial" charset="0"/>
            </a:endParaRPr>
          </a:p>
        </p:txBody>
      </p:sp>
      <p:sp>
        <p:nvSpPr>
          <p:cNvPr id="19" name="Right Arrow 18"/>
          <p:cNvSpPr/>
          <p:nvPr/>
        </p:nvSpPr>
        <p:spPr>
          <a:xfrm>
            <a:off x="1623671" y="4114800"/>
            <a:ext cx="1271929" cy="307439"/>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137003" y="3428995"/>
            <a:ext cx="1996597" cy="1105207"/>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Set the Date/Time and Duration</a:t>
            </a:r>
            <a:endParaRPr lang="en-US" b="1" dirty="0">
              <a:solidFill>
                <a:srgbClr val="00B0F0"/>
              </a:solidFill>
              <a:latin typeface="Arial" charset="0"/>
              <a:ea typeface="Arial" charset="0"/>
              <a:cs typeface="Arial" charset="0"/>
            </a:endParaRPr>
          </a:p>
        </p:txBody>
      </p:sp>
      <p:sp>
        <p:nvSpPr>
          <p:cNvPr id="22" name="Right Arrow 21"/>
          <p:cNvSpPr/>
          <p:nvPr/>
        </p:nvSpPr>
        <p:spPr>
          <a:xfrm>
            <a:off x="1600200" y="6114899"/>
            <a:ext cx="1271929" cy="307439"/>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162403" y="5412230"/>
            <a:ext cx="1996597" cy="1105207"/>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Click Save</a:t>
            </a:r>
            <a:endParaRPr lang="en-US" b="1"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496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675" y="2594126"/>
            <a:ext cx="6294125" cy="3806674"/>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a:solidFill>
                  <a:schemeClr val="bg1"/>
                </a:solidFill>
              </a:rPr>
              <a:t>Option 2: Scheduling a Zoom meeting</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7726675" y="2817869"/>
            <a:ext cx="1341125" cy="515424"/>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5" name="Rounded Rectangle 14"/>
          <p:cNvSpPr/>
          <p:nvPr/>
        </p:nvSpPr>
        <p:spPr>
          <a:xfrm>
            <a:off x="6248401" y="1483563"/>
            <a:ext cx="2819558" cy="95610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2. At the time of the meeting click “Start the Meeting”</a:t>
            </a:r>
            <a:endParaRPr lang="en-US" b="1" dirty="0">
              <a:solidFill>
                <a:srgbClr val="00B0F0"/>
              </a:solidFill>
              <a:latin typeface="Arial" charset="0"/>
              <a:ea typeface="Arial" charset="0"/>
              <a:cs typeface="Arial" charset="0"/>
            </a:endParaRPr>
          </a:p>
        </p:txBody>
      </p:sp>
      <p:sp>
        <p:nvSpPr>
          <p:cNvPr id="22" name="Right Arrow 21"/>
          <p:cNvSpPr/>
          <p:nvPr/>
        </p:nvSpPr>
        <p:spPr>
          <a:xfrm>
            <a:off x="1600200" y="5731869"/>
            <a:ext cx="1271929" cy="307439"/>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162403" y="5029200"/>
            <a:ext cx="1996597" cy="1105207"/>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1. Share URL with attendees</a:t>
            </a:r>
            <a:endParaRPr lang="en-US" b="1" dirty="0">
              <a:solidFill>
                <a:srgbClr val="00B0F0"/>
              </a:solidFill>
              <a:latin typeface="Arial" charset="0"/>
              <a:ea typeface="Arial" charset="0"/>
              <a:cs typeface="Arial" charset="0"/>
            </a:endParaRPr>
          </a:p>
        </p:txBody>
      </p:sp>
      <p:grpSp>
        <p:nvGrpSpPr>
          <p:cNvPr id="18" name="Group 17"/>
          <p:cNvGrpSpPr/>
          <p:nvPr/>
        </p:nvGrpSpPr>
        <p:grpSpPr>
          <a:xfrm>
            <a:off x="-609600" y="914400"/>
            <a:ext cx="3214041" cy="3753307"/>
            <a:chOff x="-10300399" y="3131503"/>
            <a:chExt cx="2721030" cy="3320882"/>
          </a:xfrm>
        </p:grpSpPr>
        <p:sp>
          <p:nvSpPr>
            <p:cNvPr id="23" name="Rectangle 22"/>
            <p:cNvSpPr/>
            <p:nvPr/>
          </p:nvSpPr>
          <p:spPr>
            <a:xfrm>
              <a:off x="-9693176" y="4551664"/>
              <a:ext cx="2113807" cy="1900721"/>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pPr algn="ctr"/>
              <a:r>
                <a:rPr lang="en-US" altLang="en-US" dirty="0">
                  <a:solidFill>
                    <a:srgbClr val="0070C0"/>
                  </a:solidFill>
                </a:rPr>
                <a:t>Remember that </a:t>
              </a:r>
              <a:r>
                <a:rPr lang="en-US" altLang="en-US" i="1" dirty="0">
                  <a:solidFill>
                    <a:srgbClr val="0070C0"/>
                  </a:solidFill>
                </a:rPr>
                <a:t>scheduled meetings </a:t>
              </a:r>
              <a:r>
                <a:rPr lang="en-US" altLang="en-US" dirty="0">
                  <a:solidFill>
                    <a:srgbClr val="0070C0"/>
                  </a:solidFill>
                </a:rPr>
                <a:t>will create a randomly generated URL that you will need to share to attendees each time.</a:t>
              </a:r>
              <a:endParaRPr lang="en-US" altLang="en-US" b="1" dirty="0">
                <a:solidFill>
                  <a:srgbClr val="0070C0"/>
                </a:solidFill>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10300399" y="3131503"/>
              <a:ext cx="2199198" cy="2199198"/>
            </a:xfrm>
            <a:prstGeom prst="rect">
              <a:avLst/>
            </a:prstGeom>
          </p:spPr>
        </p:pic>
      </p:grpSp>
    </p:spTree>
    <p:extLst>
      <p:ext uri="{BB962C8B-B14F-4D97-AF65-F5344CB8AC3E}">
        <p14:creationId xmlns:p14="http://schemas.microsoft.com/office/powerpoint/2010/main" val="25018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500"/>
                                        <p:tgtEl>
                                          <p:spTgt spid="18"/>
                                        </p:tgtEl>
                                      </p:cBhvr>
                                    </p:animEffect>
                                    <p:anim calcmode="lin" valueType="num">
                                      <p:cBhvr>
                                        <p:cTn id="15" dur="1500" fill="hold"/>
                                        <p:tgtEl>
                                          <p:spTgt spid="18"/>
                                        </p:tgtEl>
                                        <p:attrNameLst>
                                          <p:attrName>ppt_x</p:attrName>
                                        </p:attrNameLst>
                                      </p:cBhvr>
                                      <p:tavLst>
                                        <p:tav tm="0">
                                          <p:val>
                                            <p:strVal val="#ppt_x"/>
                                          </p:val>
                                        </p:tav>
                                        <p:tav tm="100000">
                                          <p:val>
                                            <p:strVal val="#ppt_x"/>
                                          </p:val>
                                        </p:tav>
                                      </p:tavLst>
                                    </p:anim>
                                    <p:anim calcmode="lin" valueType="num">
                                      <p:cBhvr>
                                        <p:cTn id="16"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pPr eaLnBrk="1" hangingPunct="1"/>
            <a:r>
              <a:rPr lang="en-US" altLang="en-US" sz="4000" b="1" dirty="0">
                <a:solidFill>
                  <a:schemeClr val="bg1"/>
                </a:solidFill>
                <a:ea typeface="Calibri" charset="0"/>
                <a:cs typeface="Calibri" charset="0"/>
              </a:rPr>
              <a:t>Zoom Host Training Fall 2018</a:t>
            </a:r>
          </a:p>
        </p:txBody>
      </p:sp>
      <p:sp>
        <p:nvSpPr>
          <p:cNvPr id="7" name="TextBox 6"/>
          <p:cNvSpPr txBox="1"/>
          <p:nvPr/>
        </p:nvSpPr>
        <p:spPr>
          <a:xfrm>
            <a:off x="0" y="6203589"/>
            <a:ext cx="9144000" cy="654411"/>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41" y="6169804"/>
            <a:ext cx="3411479" cy="709972"/>
          </a:xfrm>
          <a:prstGeom prst="rect">
            <a:avLst/>
          </a:prstGeom>
        </p:spPr>
      </p:pic>
      <p:sp>
        <p:nvSpPr>
          <p:cNvPr id="2" name="Rectangle 1"/>
          <p:cNvSpPr/>
          <p:nvPr/>
        </p:nvSpPr>
        <p:spPr>
          <a:xfrm>
            <a:off x="0" y="1371600"/>
            <a:ext cx="9144000" cy="4831989"/>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90" descr="C:\Users\mf2820\Desktop\PILOTS\Zoom\ZoomLogo.jpg"/>
          <p:cNvPicPr preferRelativeResize="0"/>
          <p:nvPr/>
        </p:nvPicPr>
        <p:blipFill rotWithShape="1">
          <a:blip r:embed="rId4">
            <a:alphaModFix/>
          </a:blip>
          <a:srcRect/>
          <a:stretch/>
        </p:blipFill>
        <p:spPr>
          <a:xfrm>
            <a:off x="788488" y="3077549"/>
            <a:ext cx="3124199" cy="710045"/>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175" y="2272110"/>
            <a:ext cx="3551648" cy="2509831"/>
          </a:xfrm>
          <a:prstGeom prst="rect">
            <a:avLst/>
          </a:prstGeom>
        </p:spPr>
      </p:pic>
    </p:spTree>
    <p:extLst>
      <p:ext uri="{BB962C8B-B14F-4D97-AF65-F5344CB8AC3E}">
        <p14:creationId xmlns:p14="http://schemas.microsoft.com/office/powerpoint/2010/main" val="4519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How to set up your audio &amp; video</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482162" y="3119218"/>
            <a:ext cx="1859973" cy="715415"/>
          </a:xfrm>
          <a:prstGeom prst="rightArrow">
            <a:avLst/>
          </a:prstGeom>
          <a:gradFill>
            <a:gsLst>
              <a:gs pos="76000">
                <a:srgbClr val="78DABC"/>
              </a:gs>
              <a:gs pos="28000">
                <a:srgbClr val="BAE5D8"/>
              </a:gs>
              <a:gs pos="58000">
                <a:srgbClr val="ECECEC">
                  <a:lumMod val="92000"/>
                  <a:lumOff val="8000"/>
                </a:srgbClr>
              </a:gs>
              <a:gs pos="46000">
                <a:srgbClr val="ECECEC"/>
              </a:gs>
              <a:gs pos="0">
                <a:srgbClr val="00E7A0"/>
              </a:gs>
              <a:gs pos="100000">
                <a:srgbClr val="02C58A"/>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5" descr="C:\Users\mf2820\Desktop\usb-headset-h5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135" y="2869076"/>
            <a:ext cx="1592065" cy="14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hape 90" descr="C:\Users\mf2820\Desktop\PILOTS\Zoom\ZoomLogo.jpg"/>
          <p:cNvPicPr preferRelativeResize="0"/>
          <p:nvPr/>
        </p:nvPicPr>
        <p:blipFill rotWithShape="1">
          <a:blip r:embed="rId4">
            <a:alphaModFix/>
          </a:blip>
          <a:srcRect/>
          <a:stretch/>
        </p:blipFill>
        <p:spPr>
          <a:xfrm>
            <a:off x="768735" y="3222070"/>
            <a:ext cx="2242723" cy="509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243" y="3009899"/>
            <a:ext cx="1063730" cy="913633"/>
          </a:xfrm>
          <a:prstGeom prst="rect">
            <a:avLst/>
          </a:prstGeom>
        </p:spPr>
      </p:pic>
    </p:spTree>
    <p:extLst>
      <p:ext uri="{BB962C8B-B14F-4D97-AF65-F5344CB8AC3E}">
        <p14:creationId xmlns:p14="http://schemas.microsoft.com/office/powerpoint/2010/main" val="122080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18" name="Shape 106"/>
          <p:cNvPicPr preferRelativeResize="0"/>
          <p:nvPr/>
        </p:nvPicPr>
        <p:blipFill rotWithShape="1">
          <a:blip r:embed="rId3">
            <a:alphaModFix/>
          </a:blip>
          <a:srcRect/>
          <a:stretch/>
        </p:blipFill>
        <p:spPr>
          <a:xfrm>
            <a:off x="1281279" y="2187938"/>
            <a:ext cx="6490350" cy="3638773"/>
          </a:xfrm>
          <a:prstGeom prst="rect">
            <a:avLst/>
          </a:prstGeom>
          <a:noFill/>
          <a:ln>
            <a:noFill/>
          </a:ln>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000" b="1" dirty="0">
                <a:solidFill>
                  <a:schemeClr val="bg1"/>
                </a:solidFill>
                <a:ea typeface="Calibri" charset="0"/>
                <a:cs typeface="Calibri" charset="0"/>
              </a:rPr>
              <a:t>Activate your Microphone</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27755" y="3587824"/>
            <a:ext cx="3647713" cy="1276276"/>
            <a:chOff x="227755" y="3587824"/>
            <a:chExt cx="3647713" cy="1276276"/>
          </a:xfrm>
        </p:grpSpPr>
        <p:sp>
          <p:nvSpPr>
            <p:cNvPr id="15" name="Right Arrow 14"/>
            <p:cNvSpPr/>
            <p:nvPr/>
          </p:nvSpPr>
          <p:spPr>
            <a:xfrm>
              <a:off x="1981200" y="4269066"/>
              <a:ext cx="1894268" cy="29411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27755" y="3587824"/>
              <a:ext cx="2107047"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Click to Join or Test your Computer Audio</a:t>
              </a:r>
              <a:endParaRPr lang="en-US" b="1" dirty="0">
                <a:solidFill>
                  <a:srgbClr val="00B0F0"/>
                </a:solidFill>
                <a:latin typeface="Arial" charset="0"/>
                <a:ea typeface="Arial" charset="0"/>
                <a:cs typeface="Arial" charset="0"/>
              </a:endParaRPr>
            </a:p>
          </p:txBody>
        </p:sp>
      </p:grpSp>
      <p:sp>
        <p:nvSpPr>
          <p:cNvPr id="16" name="Frame 15"/>
          <p:cNvSpPr/>
          <p:nvPr/>
        </p:nvSpPr>
        <p:spPr>
          <a:xfrm>
            <a:off x="3995630" y="4171342"/>
            <a:ext cx="1579670" cy="489560"/>
          </a:xfrm>
          <a:prstGeom prst="frame">
            <a:avLst>
              <a:gd name="adj1" fmla="val 19769"/>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3" name="TextBox 2"/>
          <p:cNvSpPr txBox="1"/>
          <p:nvPr/>
        </p:nvSpPr>
        <p:spPr>
          <a:xfrm>
            <a:off x="1600200" y="1600200"/>
            <a:ext cx="5791200" cy="338554"/>
          </a:xfrm>
          <a:prstGeom prst="rect">
            <a:avLst/>
          </a:prstGeom>
          <a:noFill/>
        </p:spPr>
        <p:txBody>
          <a:bodyPr wrap="square" rtlCol="0">
            <a:spAutoFit/>
          </a:bodyPr>
          <a:lstStyle/>
          <a:p>
            <a:pPr algn="ctr"/>
            <a:r>
              <a:rPr lang="en-US" sz="1600" dirty="0">
                <a:solidFill>
                  <a:schemeClr val="tx1">
                    <a:lumMod val="65000"/>
                    <a:lumOff val="35000"/>
                  </a:schemeClr>
                </a:solidFill>
              </a:rPr>
              <a:t>Once you enter your meeting you will see this pop-up appear:</a:t>
            </a:r>
          </a:p>
        </p:txBody>
      </p:sp>
    </p:spTree>
    <p:extLst>
      <p:ext uri="{BB962C8B-B14F-4D97-AF65-F5344CB8AC3E}">
        <p14:creationId xmlns:p14="http://schemas.microsoft.com/office/powerpoint/2010/main" val="120635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184975"/>
            <a:ext cx="6863542" cy="4315876"/>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a:solidFill>
                  <a:schemeClr val="bg1"/>
                </a:solidFill>
                <a:ea typeface="Calibri" charset="0"/>
                <a:cs typeface="Calibri" charset="0"/>
              </a:rPr>
              <a:t>Activate your Webcam</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95647" y="2435524"/>
            <a:ext cx="1753445" cy="3533060"/>
            <a:chOff x="157942" y="2349578"/>
            <a:chExt cx="1753445" cy="3533060"/>
          </a:xfrm>
        </p:grpSpPr>
        <p:sp>
          <p:nvSpPr>
            <p:cNvPr id="15" name="Right Arrow 14"/>
            <p:cNvSpPr/>
            <p:nvPr/>
          </p:nvSpPr>
          <p:spPr>
            <a:xfrm rot="4200174">
              <a:off x="90447" y="4391526"/>
              <a:ext cx="2730967" cy="251258"/>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157942" y="2349578"/>
              <a:ext cx="1753445"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Click </a:t>
              </a:r>
            </a:p>
            <a:p>
              <a:pPr algn="ctr"/>
              <a:r>
                <a:rPr lang="en-US" altLang="en-US" b="1" dirty="0">
                  <a:solidFill>
                    <a:srgbClr val="00B0F0"/>
                  </a:solidFill>
                  <a:latin typeface="Arial" charset="0"/>
                  <a:ea typeface="Arial" charset="0"/>
                  <a:cs typeface="Arial" charset="0"/>
                </a:rPr>
                <a:t>“Start Video”</a:t>
              </a:r>
              <a:endParaRPr lang="en-US" b="1" dirty="0">
                <a:solidFill>
                  <a:srgbClr val="00B0F0"/>
                </a:solidFill>
                <a:latin typeface="Arial" charset="0"/>
                <a:ea typeface="Arial" charset="0"/>
                <a:cs typeface="Arial" charset="0"/>
              </a:endParaRPr>
            </a:p>
          </p:txBody>
        </p:sp>
      </p:grpSp>
      <p:sp>
        <p:nvSpPr>
          <p:cNvPr id="16" name="Frame 15"/>
          <p:cNvSpPr/>
          <p:nvPr/>
        </p:nvSpPr>
        <p:spPr>
          <a:xfrm>
            <a:off x="1752600" y="6022168"/>
            <a:ext cx="838200" cy="607231"/>
          </a:xfrm>
          <a:prstGeom prst="frame">
            <a:avLst>
              <a:gd name="adj1" fmla="val 11403"/>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3" name="TextBox 2"/>
          <p:cNvSpPr txBox="1"/>
          <p:nvPr/>
        </p:nvSpPr>
        <p:spPr>
          <a:xfrm>
            <a:off x="1600200" y="1447800"/>
            <a:ext cx="5791200" cy="584775"/>
          </a:xfrm>
          <a:prstGeom prst="rect">
            <a:avLst/>
          </a:prstGeom>
          <a:noFill/>
        </p:spPr>
        <p:txBody>
          <a:bodyPr wrap="square" rtlCol="0">
            <a:spAutoFit/>
          </a:bodyPr>
          <a:lstStyle/>
          <a:p>
            <a:pPr algn="ctr"/>
            <a:r>
              <a:rPr lang="en-US" sz="1600" dirty="0">
                <a:solidFill>
                  <a:schemeClr val="tx1">
                    <a:lumMod val="65000"/>
                    <a:lumOff val="35000"/>
                  </a:schemeClr>
                </a:solidFill>
              </a:rPr>
              <a:t>Your webcam should activate automatically, but if it </a:t>
            </a:r>
            <a:r>
              <a:rPr lang="en-US" sz="1600" i="1" dirty="0">
                <a:solidFill>
                  <a:schemeClr val="tx1">
                    <a:lumMod val="65000"/>
                    <a:lumOff val="35000"/>
                  </a:schemeClr>
                </a:solidFill>
              </a:rPr>
              <a:t>does not </a:t>
            </a:r>
            <a:r>
              <a:rPr lang="en-US" sz="1600" dirty="0">
                <a:solidFill>
                  <a:schemeClr val="tx1">
                    <a:lumMod val="65000"/>
                    <a:lumOff val="35000"/>
                  </a:schemeClr>
                </a:solidFill>
              </a:rPr>
              <a:t>then you can click on the </a:t>
            </a:r>
            <a:r>
              <a:rPr lang="en-US" sz="1600" b="1" dirty="0">
                <a:solidFill>
                  <a:schemeClr val="tx1">
                    <a:lumMod val="65000"/>
                    <a:lumOff val="35000"/>
                  </a:schemeClr>
                </a:solidFill>
              </a:rPr>
              <a:t>Video icon </a:t>
            </a:r>
            <a:r>
              <a:rPr lang="en-US" sz="1600" dirty="0">
                <a:solidFill>
                  <a:schemeClr val="tx1">
                    <a:lumMod val="65000"/>
                    <a:lumOff val="35000"/>
                  </a:schemeClr>
                </a:solidFill>
              </a:rPr>
              <a:t>in the lower left of your screen:</a:t>
            </a:r>
          </a:p>
        </p:txBody>
      </p:sp>
    </p:spTree>
    <p:extLst>
      <p:ext uri="{BB962C8B-B14F-4D97-AF65-F5344CB8AC3E}">
        <p14:creationId xmlns:p14="http://schemas.microsoft.com/office/powerpoint/2010/main" val="272379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Host controls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505200" y="3158482"/>
            <a:ext cx="1859973" cy="715415"/>
          </a:xfrm>
          <a:prstGeom prst="rightArrow">
            <a:avLst/>
          </a:prstGeom>
          <a:gradFill>
            <a:gsLst>
              <a:gs pos="76000">
                <a:srgbClr val="78DABC"/>
              </a:gs>
              <a:gs pos="28000">
                <a:srgbClr val="BAE5D8"/>
              </a:gs>
              <a:gs pos="58000">
                <a:srgbClr val="ECECEC">
                  <a:lumMod val="92000"/>
                  <a:lumOff val="8000"/>
                </a:srgbClr>
              </a:gs>
              <a:gs pos="46000">
                <a:srgbClr val="ECECEC"/>
              </a:gs>
              <a:gs pos="0">
                <a:srgbClr val="00B0F0"/>
              </a:gs>
              <a:gs pos="100000">
                <a:srgbClr val="00B0F0"/>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90" descr="C:\Users\mf2820\Desktop\PILOTS\Zoom\ZoomLogo.jpg"/>
          <p:cNvPicPr preferRelativeResize="0"/>
          <p:nvPr/>
        </p:nvPicPr>
        <p:blipFill rotWithShape="1">
          <a:blip r:embed="rId3">
            <a:alphaModFix/>
          </a:blip>
          <a:srcRect/>
          <a:stretch/>
        </p:blipFill>
        <p:spPr>
          <a:xfrm>
            <a:off x="914400" y="3261334"/>
            <a:ext cx="2242723" cy="509710"/>
          </a:xfrm>
          <a:prstGeom prst="rect">
            <a:avLst/>
          </a:prstGeom>
          <a:noFill/>
          <a:ln>
            <a:noFill/>
          </a:ln>
        </p:spPr>
      </p:pic>
      <p:pic>
        <p:nvPicPr>
          <p:cNvPr id="10" name="Shape 131"/>
          <p:cNvPicPr preferRelativeResize="0"/>
          <p:nvPr/>
        </p:nvPicPr>
        <p:blipFill rotWithShape="1">
          <a:blip r:embed="rId4">
            <a:alphaModFix/>
          </a:blip>
          <a:srcRect/>
          <a:stretch/>
        </p:blipFill>
        <p:spPr>
          <a:xfrm>
            <a:off x="5555673" y="3326016"/>
            <a:ext cx="3397826" cy="408392"/>
          </a:xfrm>
          <a:prstGeom prst="rect">
            <a:avLst/>
          </a:prstGeom>
          <a:noFill/>
          <a:ln>
            <a:noFill/>
          </a:ln>
        </p:spPr>
      </p:pic>
    </p:spTree>
    <p:extLst>
      <p:ext uri="{BB962C8B-B14F-4D97-AF65-F5344CB8AC3E}">
        <p14:creationId xmlns:p14="http://schemas.microsoft.com/office/powerpoint/2010/main" val="8900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20" name="Rectangle 119"/>
          <p:cNvSpPr/>
          <p:nvPr/>
        </p:nvSpPr>
        <p:spPr>
          <a:xfrm>
            <a:off x="1702199" y="5009273"/>
            <a:ext cx="2209799" cy="562928"/>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000" b="1" dirty="0">
                <a:solidFill>
                  <a:schemeClr val="bg1"/>
                </a:solidFill>
                <a:ea typeface="Calibri" charset="0"/>
                <a:cs typeface="Calibri" charset="0"/>
              </a:rPr>
              <a:t>The three role types in Zoom:</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791201" y="2590800"/>
            <a:ext cx="1828801" cy="646331"/>
          </a:xfrm>
          <a:prstGeom prst="rect">
            <a:avLst/>
          </a:prstGeom>
          <a:noFill/>
        </p:spPr>
        <p:txBody>
          <a:bodyPr wrap="square" rtlCol="0">
            <a:spAutoFit/>
          </a:bodyPr>
          <a:lstStyle/>
          <a:p>
            <a:r>
              <a:rPr lang="en-US" altLang="en-US" dirty="0">
                <a:solidFill>
                  <a:srgbClr val="016FC0"/>
                </a:solidFill>
                <a:latin typeface="Calibri" charset="0"/>
              </a:rPr>
              <a:t> </a:t>
            </a:r>
          </a:p>
          <a:p>
            <a:endParaRPr lang="en-US" dirty="0"/>
          </a:p>
        </p:txBody>
      </p:sp>
      <p:grpSp>
        <p:nvGrpSpPr>
          <p:cNvPr id="25" name="Group 24"/>
          <p:cNvGrpSpPr/>
          <p:nvPr/>
        </p:nvGrpSpPr>
        <p:grpSpPr>
          <a:xfrm>
            <a:off x="304015" y="1942642"/>
            <a:ext cx="1189507" cy="1295395"/>
            <a:chOff x="304015" y="1942642"/>
            <a:chExt cx="1189507" cy="1295395"/>
          </a:xfrm>
        </p:grpSpPr>
        <p:sp>
          <p:nvSpPr>
            <p:cNvPr id="3" name="Rectangle 2"/>
            <p:cNvSpPr/>
            <p:nvPr/>
          </p:nvSpPr>
          <p:spPr>
            <a:xfrm>
              <a:off x="304015" y="1942642"/>
              <a:ext cx="1189507" cy="128829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04015" y="1944724"/>
              <a:ext cx="1189507" cy="1293313"/>
            </a:xfrm>
            <a:prstGeom prst="rect">
              <a:avLst/>
            </a:prstGeom>
          </p:spPr>
          <p:txBody>
            <a:bodyPr wrap="square" anchor="ctr">
              <a:noAutofit/>
            </a:bodyPr>
            <a:lstStyle/>
            <a:p>
              <a:pPr algn="ctr"/>
              <a:r>
                <a:rPr lang="en-US" altLang="en-US" sz="1600" b="1" dirty="0">
                  <a:solidFill>
                    <a:srgbClr val="016FC0"/>
                  </a:solidFill>
                  <a:latin typeface="Calibri" charset="0"/>
                </a:rPr>
                <a:t>Role Permissions</a:t>
              </a:r>
              <a:endParaRPr lang="en-US" sz="1600" dirty="0"/>
            </a:p>
          </p:txBody>
        </p:sp>
      </p:grpSp>
      <p:grpSp>
        <p:nvGrpSpPr>
          <p:cNvPr id="23" name="Group 22"/>
          <p:cNvGrpSpPr/>
          <p:nvPr/>
        </p:nvGrpSpPr>
        <p:grpSpPr>
          <a:xfrm>
            <a:off x="288945" y="3505200"/>
            <a:ext cx="1204577" cy="562929"/>
            <a:chOff x="288945" y="3505200"/>
            <a:chExt cx="1204577" cy="562929"/>
          </a:xfrm>
        </p:grpSpPr>
        <p:sp>
          <p:nvSpPr>
            <p:cNvPr id="45" name="Rectangle 44"/>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015" y="3505200"/>
              <a:ext cx="1171911" cy="562928"/>
            </a:xfrm>
            <a:prstGeom prst="rect">
              <a:avLst/>
            </a:prstGeom>
          </p:spPr>
          <p:txBody>
            <a:bodyPr wrap="square" anchor="ctr">
              <a:noAutofit/>
            </a:bodyPr>
            <a:lstStyle/>
            <a:p>
              <a:pPr algn="ctr"/>
              <a:r>
                <a:rPr lang="en-US" altLang="en-US" b="1" dirty="0">
                  <a:solidFill>
                    <a:srgbClr val="016FC0"/>
                  </a:solidFill>
                  <a:latin typeface="Calibri" charset="0"/>
                </a:rPr>
                <a:t>Screen share</a:t>
              </a:r>
              <a:endParaRPr lang="en-US" dirty="0"/>
            </a:p>
          </p:txBody>
        </p:sp>
      </p:grpSp>
      <p:sp>
        <p:nvSpPr>
          <p:cNvPr id="51" name="Rectangle 50"/>
          <p:cNvSpPr/>
          <p:nvPr/>
        </p:nvSpPr>
        <p:spPr>
          <a:xfrm flipH="1">
            <a:off x="10438210" y="3751590"/>
            <a:ext cx="3493800" cy="369332"/>
          </a:xfrm>
          <a:prstGeom prst="rect">
            <a:avLst/>
          </a:prstGeom>
        </p:spPr>
        <p:txBody>
          <a:bodyPr wrap="square">
            <a:spAutoFit/>
          </a:bodyPr>
          <a:lstStyle/>
          <a:p>
            <a:r>
              <a:rPr lang="en-US" altLang="en-US" b="1" dirty="0">
                <a:solidFill>
                  <a:srgbClr val="016FC0"/>
                </a:solidFill>
                <a:latin typeface="Calibri" charset="0"/>
              </a:rPr>
              <a:t> </a:t>
            </a:r>
            <a:endParaRPr lang="en-US" dirty="0"/>
          </a:p>
        </p:txBody>
      </p:sp>
      <p:grpSp>
        <p:nvGrpSpPr>
          <p:cNvPr id="30" name="Group 29"/>
          <p:cNvGrpSpPr/>
          <p:nvPr/>
        </p:nvGrpSpPr>
        <p:grpSpPr>
          <a:xfrm>
            <a:off x="4133849" y="1462921"/>
            <a:ext cx="2221797" cy="4872603"/>
            <a:chOff x="4133849" y="1462921"/>
            <a:chExt cx="2221797" cy="4872603"/>
          </a:xfrm>
        </p:grpSpPr>
        <p:sp>
          <p:nvSpPr>
            <p:cNvPr id="71" name="Rectangle 70"/>
            <p:cNvSpPr/>
            <p:nvPr/>
          </p:nvSpPr>
          <p:spPr>
            <a:xfrm>
              <a:off x="4133849" y="1942642"/>
              <a:ext cx="2209800" cy="1295395"/>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latin typeface="Arial" charset="0"/>
                  <a:ea typeface="Arial" charset="0"/>
                  <a:cs typeface="Arial" charset="0"/>
                </a:rPr>
                <a:t>and add or edit layouts and add or edit layouts</a:t>
              </a:r>
              <a:endParaRPr lang="en-US" sz="2000" dirty="0">
                <a:latin typeface="Arial" charset="0"/>
                <a:ea typeface="Arial" charset="0"/>
                <a:cs typeface="Arial" charset="0"/>
              </a:endParaRPr>
            </a:p>
          </p:txBody>
        </p:sp>
        <p:sp>
          <p:nvSpPr>
            <p:cNvPr id="78" name="Rectangle 77"/>
            <p:cNvSpPr/>
            <p:nvPr/>
          </p:nvSpPr>
          <p:spPr>
            <a:xfrm>
              <a:off x="4133849" y="1462921"/>
              <a:ext cx="2164079" cy="707886"/>
            </a:xfrm>
            <a:prstGeom prst="rect">
              <a:avLst/>
            </a:prstGeom>
          </p:spPr>
          <p:txBody>
            <a:bodyPr wrap="square">
              <a:spAutoFit/>
            </a:bodyPr>
            <a:lstStyle/>
            <a:p>
              <a:pPr algn="ctr"/>
              <a:r>
                <a:rPr lang="en-US" altLang="en-US" sz="2000" dirty="0">
                  <a:solidFill>
                    <a:srgbClr val="016FC0"/>
                  </a:solidFill>
                  <a:latin typeface="Calibri" charset="0"/>
                </a:rPr>
                <a:t>   </a:t>
              </a:r>
              <a:r>
                <a:rPr lang="en-US" altLang="en-US" sz="2000" b="1" dirty="0">
                  <a:solidFill>
                    <a:srgbClr val="016FC0"/>
                  </a:solidFill>
                  <a:latin typeface="Calibri" charset="0"/>
                </a:rPr>
                <a:t>Co-hosts can:		</a:t>
              </a:r>
            </a:p>
          </p:txBody>
        </p:sp>
        <p:sp>
          <p:nvSpPr>
            <p:cNvPr id="80" name="TextBox 79"/>
            <p:cNvSpPr txBox="1"/>
            <p:nvPr/>
          </p:nvSpPr>
          <p:spPr>
            <a:xfrm flipH="1">
              <a:off x="4343399" y="1942641"/>
              <a:ext cx="1985575" cy="1295396"/>
            </a:xfrm>
            <a:prstGeom prst="rect">
              <a:avLst/>
            </a:prstGeom>
            <a:noFill/>
          </p:spPr>
          <p:txBody>
            <a:bodyPr wrap="square" rtlCol="0" anchor="ctr">
              <a:noAutofit/>
            </a:bodyPr>
            <a:lstStyle/>
            <a:p>
              <a:r>
                <a:rPr lang="en-US" sz="1400" b="1" dirty="0">
                  <a:solidFill>
                    <a:srgbClr val="0070C0"/>
                  </a:solidFill>
                </a:rPr>
                <a:t>Be promoted by a Host under participant list</a:t>
              </a:r>
            </a:p>
            <a:p>
              <a:r>
                <a:rPr lang="en-US" sz="1400" b="1" dirty="0">
                  <a:solidFill>
                    <a:srgbClr val="0070C0"/>
                  </a:solidFill>
                </a:rPr>
                <a:t>Manage participants</a:t>
              </a:r>
            </a:p>
            <a:p>
              <a:r>
                <a:rPr lang="en-US" sz="1400" b="1" dirty="0">
                  <a:solidFill>
                    <a:srgbClr val="0070C0"/>
                  </a:solidFill>
                </a:rPr>
                <a:t>Record meetings</a:t>
              </a:r>
            </a:p>
          </p:txBody>
        </p:sp>
        <p:grpSp>
          <p:nvGrpSpPr>
            <p:cNvPr id="29" name="Group 28"/>
            <p:cNvGrpSpPr/>
            <p:nvPr/>
          </p:nvGrpSpPr>
          <p:grpSpPr>
            <a:xfrm>
              <a:off x="4133849" y="3499719"/>
              <a:ext cx="2221797" cy="2835805"/>
              <a:chOff x="4133849" y="3499719"/>
              <a:chExt cx="2221797" cy="2835805"/>
            </a:xfrm>
          </p:grpSpPr>
          <p:sp>
            <p:nvSpPr>
              <p:cNvPr id="82" name="Rectangle 81"/>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84" name="TextBox 83"/>
              <p:cNvSpPr txBox="1"/>
              <p:nvPr/>
            </p:nvSpPr>
            <p:spPr>
              <a:xfrm>
                <a:off x="4145847" y="3499719"/>
                <a:ext cx="2183128" cy="551966"/>
              </a:xfrm>
              <a:prstGeom prst="rect">
                <a:avLst/>
              </a:prstGeom>
              <a:noFill/>
            </p:spPr>
            <p:txBody>
              <a:bodyPr wrap="square" rtlCol="0" anchor="ctr">
                <a:noAutofit/>
              </a:bodyPr>
              <a:lstStyle/>
              <a:p>
                <a:pPr algn="ctr"/>
                <a:r>
                  <a:rPr lang="en-US" sz="1600" b="1" dirty="0">
                    <a:solidFill>
                      <a:srgbClr val="0070C0"/>
                    </a:solidFill>
                  </a:rPr>
                  <a:t>Share screen</a:t>
                </a:r>
              </a:p>
            </p:txBody>
          </p:sp>
          <p:sp>
            <p:nvSpPr>
              <p:cNvPr id="105" name="Rectangle 104"/>
              <p:cNvSpPr/>
              <p:nvPr/>
            </p:nvSpPr>
            <p:spPr>
              <a:xfrm>
                <a:off x="4137017" y="4252753"/>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106" name="TextBox 105"/>
              <p:cNvSpPr txBox="1"/>
              <p:nvPr/>
            </p:nvSpPr>
            <p:spPr>
              <a:xfrm>
                <a:off x="4149015" y="4247272"/>
                <a:ext cx="2183128" cy="551966"/>
              </a:xfrm>
              <a:prstGeom prst="rect">
                <a:avLst/>
              </a:prstGeom>
              <a:noFill/>
            </p:spPr>
            <p:txBody>
              <a:bodyPr wrap="square" rtlCol="0" anchor="ctr">
                <a:noAutofit/>
              </a:bodyPr>
              <a:lstStyle/>
              <a:p>
                <a:pPr algn="ctr"/>
                <a:r>
                  <a:rPr lang="en-US" sz="1600" b="1" dirty="0">
                    <a:solidFill>
                      <a:srgbClr val="0070C0"/>
                    </a:solidFill>
                  </a:rPr>
                  <a:t>Broadcast video</a:t>
                </a:r>
              </a:p>
            </p:txBody>
          </p:sp>
          <p:sp>
            <p:nvSpPr>
              <p:cNvPr id="114" name="Rectangle 113"/>
              <p:cNvSpPr/>
              <p:nvPr/>
            </p:nvSpPr>
            <p:spPr>
              <a:xfrm>
                <a:off x="4139945" y="5010595"/>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115" name="TextBox 114"/>
              <p:cNvSpPr txBox="1"/>
              <p:nvPr/>
            </p:nvSpPr>
            <p:spPr>
              <a:xfrm>
                <a:off x="4151943" y="5005114"/>
                <a:ext cx="2183128" cy="551966"/>
              </a:xfrm>
              <a:prstGeom prst="rect">
                <a:avLst/>
              </a:prstGeom>
              <a:noFill/>
            </p:spPr>
            <p:txBody>
              <a:bodyPr wrap="square" rtlCol="0" anchor="ctr">
                <a:noAutofit/>
              </a:bodyPr>
              <a:lstStyle/>
              <a:p>
                <a:pPr algn="ctr"/>
                <a:r>
                  <a:rPr lang="en-US" sz="1600" b="1" dirty="0">
                    <a:solidFill>
                      <a:srgbClr val="0070C0"/>
                    </a:solidFill>
                  </a:rPr>
                  <a:t>Broadcast audio</a:t>
                </a:r>
              </a:p>
            </p:txBody>
          </p:sp>
          <p:sp>
            <p:nvSpPr>
              <p:cNvPr id="123" name="Rectangle 122"/>
              <p:cNvSpPr/>
              <p:nvPr/>
            </p:nvSpPr>
            <p:spPr>
              <a:xfrm>
                <a:off x="4145847" y="5772596"/>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124" name="TextBox 123"/>
              <p:cNvSpPr txBox="1"/>
              <p:nvPr/>
            </p:nvSpPr>
            <p:spPr>
              <a:xfrm>
                <a:off x="4157845" y="5767115"/>
                <a:ext cx="2183128" cy="551966"/>
              </a:xfrm>
              <a:prstGeom prst="rect">
                <a:avLst/>
              </a:prstGeom>
              <a:noFill/>
            </p:spPr>
            <p:txBody>
              <a:bodyPr wrap="square" rtlCol="0" anchor="ctr">
                <a:noAutofit/>
              </a:bodyPr>
              <a:lstStyle/>
              <a:p>
                <a:pPr algn="ctr"/>
                <a:r>
                  <a:rPr lang="en-US" sz="1600" b="1" dirty="0">
                    <a:solidFill>
                      <a:srgbClr val="0070C0"/>
                    </a:solidFill>
                  </a:rPr>
                  <a:t>Chat</a:t>
                </a:r>
              </a:p>
            </p:txBody>
          </p:sp>
        </p:grpSp>
      </p:grpSp>
      <p:grpSp>
        <p:nvGrpSpPr>
          <p:cNvPr id="31" name="Group 30"/>
          <p:cNvGrpSpPr/>
          <p:nvPr/>
        </p:nvGrpSpPr>
        <p:grpSpPr>
          <a:xfrm>
            <a:off x="6546981" y="1465518"/>
            <a:ext cx="2231256" cy="4872746"/>
            <a:chOff x="6546981" y="1465518"/>
            <a:chExt cx="2231256" cy="4872746"/>
          </a:xfrm>
        </p:grpSpPr>
        <p:sp>
          <p:nvSpPr>
            <p:cNvPr id="76" name="Rectangle 75"/>
            <p:cNvSpPr/>
            <p:nvPr/>
          </p:nvSpPr>
          <p:spPr>
            <a:xfrm>
              <a:off x="6568437" y="1942642"/>
              <a:ext cx="2209800" cy="1295395"/>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70C0"/>
                  </a:solidFill>
                </a:rPr>
                <a:t>View</a:t>
              </a:r>
              <a:r>
                <a:rPr lang="en-US" sz="1600" dirty="0">
                  <a:solidFill>
                    <a:schemeClr val="tx1">
                      <a:lumMod val="65000"/>
                      <a:lumOff val="35000"/>
                    </a:schemeClr>
                  </a:solidFill>
                </a:rPr>
                <a:t> </a:t>
              </a:r>
              <a:r>
                <a:rPr lang="en-US" sz="1600" b="1" dirty="0">
                  <a:solidFill>
                    <a:srgbClr val="0070C0"/>
                  </a:solidFill>
                </a:rPr>
                <a:t>webcams in gallery or speaker view</a:t>
              </a:r>
            </a:p>
            <a:p>
              <a:r>
                <a:rPr lang="en-US" sz="1600" b="1" dirty="0">
                  <a:solidFill>
                    <a:srgbClr val="0070C0"/>
                  </a:solidFill>
                </a:rPr>
                <a:t>View screen share </a:t>
              </a:r>
            </a:p>
            <a:p>
              <a:r>
                <a:rPr lang="en-US" sz="1600" b="1" dirty="0">
                  <a:solidFill>
                    <a:srgbClr val="0070C0"/>
                  </a:solidFill>
                </a:rPr>
                <a:t>Record with permission</a:t>
              </a:r>
            </a:p>
          </p:txBody>
        </p:sp>
        <p:sp>
          <p:nvSpPr>
            <p:cNvPr id="79" name="Rectangle 78"/>
            <p:cNvSpPr/>
            <p:nvPr/>
          </p:nvSpPr>
          <p:spPr>
            <a:xfrm>
              <a:off x="6568437" y="1465518"/>
              <a:ext cx="2164079" cy="400110"/>
            </a:xfrm>
            <a:prstGeom prst="rect">
              <a:avLst/>
            </a:prstGeom>
          </p:spPr>
          <p:txBody>
            <a:bodyPr wrap="square">
              <a:spAutoFit/>
            </a:bodyPr>
            <a:lstStyle/>
            <a:p>
              <a:pPr algn="ctr"/>
              <a:r>
                <a:rPr lang="en-US" altLang="en-US" sz="2000" dirty="0">
                  <a:solidFill>
                    <a:srgbClr val="016FC0"/>
                  </a:solidFill>
                  <a:latin typeface="Calibri" charset="0"/>
                </a:rPr>
                <a:t> </a:t>
              </a:r>
              <a:r>
                <a:rPr lang="en-US" altLang="en-US" sz="2000" b="1" dirty="0">
                  <a:solidFill>
                    <a:srgbClr val="016FC0"/>
                  </a:solidFill>
                  <a:latin typeface="Calibri" charset="0"/>
                </a:rPr>
                <a:t>Participants can:	</a:t>
              </a:r>
            </a:p>
          </p:txBody>
        </p:sp>
        <p:grpSp>
          <p:nvGrpSpPr>
            <p:cNvPr id="85" name="Group 84"/>
            <p:cNvGrpSpPr/>
            <p:nvPr/>
          </p:nvGrpSpPr>
          <p:grpSpPr>
            <a:xfrm>
              <a:off x="6546981" y="3502459"/>
              <a:ext cx="2209799" cy="568409"/>
              <a:chOff x="4133849" y="3499719"/>
              <a:chExt cx="2209799" cy="568409"/>
            </a:xfrm>
          </p:grpSpPr>
          <p:sp>
            <p:nvSpPr>
              <p:cNvPr id="86" name="Rectangle 85"/>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87" name="TextBox 86"/>
              <p:cNvSpPr txBox="1"/>
              <p:nvPr/>
            </p:nvSpPr>
            <p:spPr>
              <a:xfrm>
                <a:off x="4145847" y="3499719"/>
                <a:ext cx="2183128" cy="551966"/>
              </a:xfrm>
              <a:prstGeom prst="rect">
                <a:avLst/>
              </a:prstGeom>
              <a:noFill/>
            </p:spPr>
            <p:txBody>
              <a:bodyPr wrap="square" rtlCol="0" anchor="ctr">
                <a:noAutofit/>
              </a:bodyPr>
              <a:lstStyle/>
              <a:p>
                <a:pPr algn="ctr"/>
                <a:r>
                  <a:rPr lang="en-US" sz="1600" b="1" dirty="0">
                    <a:solidFill>
                      <a:srgbClr val="0070C0"/>
                    </a:solidFill>
                  </a:rPr>
                  <a:t>Share screen with permission</a:t>
                </a:r>
              </a:p>
            </p:txBody>
          </p:sp>
        </p:grpSp>
        <p:grpSp>
          <p:nvGrpSpPr>
            <p:cNvPr id="107" name="Group 106"/>
            <p:cNvGrpSpPr/>
            <p:nvPr/>
          </p:nvGrpSpPr>
          <p:grpSpPr>
            <a:xfrm>
              <a:off x="6550149" y="4250012"/>
              <a:ext cx="2209799" cy="568409"/>
              <a:chOff x="4133849" y="3499719"/>
              <a:chExt cx="2209799" cy="568409"/>
            </a:xfrm>
          </p:grpSpPr>
          <p:sp>
            <p:nvSpPr>
              <p:cNvPr id="108" name="Rectangle 107"/>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109" name="TextBox 108"/>
              <p:cNvSpPr txBox="1"/>
              <p:nvPr/>
            </p:nvSpPr>
            <p:spPr>
              <a:xfrm>
                <a:off x="4145847" y="3499719"/>
                <a:ext cx="2183128" cy="551966"/>
              </a:xfrm>
              <a:prstGeom prst="rect">
                <a:avLst/>
              </a:prstGeom>
              <a:noFill/>
            </p:spPr>
            <p:txBody>
              <a:bodyPr wrap="square" rtlCol="0" anchor="ctr">
                <a:noAutofit/>
              </a:bodyPr>
              <a:lstStyle/>
              <a:p>
                <a:pPr algn="ctr"/>
                <a:r>
                  <a:rPr lang="en-US" sz="1600" b="1" dirty="0">
                    <a:solidFill>
                      <a:srgbClr val="0070C0"/>
                    </a:solidFill>
                  </a:rPr>
                  <a:t>Broadcast video</a:t>
                </a:r>
              </a:p>
            </p:txBody>
          </p:sp>
        </p:grpSp>
        <p:grpSp>
          <p:nvGrpSpPr>
            <p:cNvPr id="116" name="Group 115"/>
            <p:cNvGrpSpPr/>
            <p:nvPr/>
          </p:nvGrpSpPr>
          <p:grpSpPr>
            <a:xfrm>
              <a:off x="6553077" y="5007854"/>
              <a:ext cx="2209799" cy="568409"/>
              <a:chOff x="4133849" y="3499719"/>
              <a:chExt cx="2209799" cy="568409"/>
            </a:xfrm>
          </p:grpSpPr>
          <p:sp>
            <p:nvSpPr>
              <p:cNvPr id="117" name="Rectangle 116"/>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latin typeface="Arial" charset="0"/>
                  <a:ea typeface="Arial" charset="0"/>
                  <a:cs typeface="Arial" charset="0"/>
                </a:endParaRPr>
              </a:p>
              <a:p>
                <a:pPr algn="ctr"/>
                <a:endParaRPr lang="en-US" sz="1600" dirty="0">
                  <a:latin typeface="Arial" charset="0"/>
                  <a:ea typeface="Arial" charset="0"/>
                  <a:cs typeface="Arial" charset="0"/>
                </a:endParaRPr>
              </a:p>
            </p:txBody>
          </p:sp>
          <p:sp>
            <p:nvSpPr>
              <p:cNvPr id="118" name="TextBox 117"/>
              <p:cNvSpPr txBox="1"/>
              <p:nvPr/>
            </p:nvSpPr>
            <p:spPr>
              <a:xfrm>
                <a:off x="4145847" y="3499719"/>
                <a:ext cx="2183128" cy="551966"/>
              </a:xfrm>
              <a:prstGeom prst="rect">
                <a:avLst/>
              </a:prstGeom>
              <a:noFill/>
            </p:spPr>
            <p:txBody>
              <a:bodyPr wrap="square" rtlCol="0" anchor="ctr">
                <a:noAutofit/>
              </a:bodyPr>
              <a:lstStyle/>
              <a:p>
                <a:pPr algn="ctr"/>
                <a:r>
                  <a:rPr lang="en-US" sz="1600" b="1" dirty="0">
                    <a:solidFill>
                      <a:srgbClr val="0070C0"/>
                    </a:solidFill>
                  </a:rPr>
                  <a:t>Broadcast audio with permission</a:t>
                </a:r>
              </a:p>
            </p:txBody>
          </p:sp>
        </p:grpSp>
        <p:grpSp>
          <p:nvGrpSpPr>
            <p:cNvPr id="125" name="Group 124"/>
            <p:cNvGrpSpPr/>
            <p:nvPr/>
          </p:nvGrpSpPr>
          <p:grpSpPr>
            <a:xfrm>
              <a:off x="6558979" y="5769855"/>
              <a:ext cx="2209799" cy="568409"/>
              <a:chOff x="4133849" y="3499719"/>
              <a:chExt cx="2209799" cy="568409"/>
            </a:xfrm>
          </p:grpSpPr>
          <p:sp>
            <p:nvSpPr>
              <p:cNvPr id="126" name="Rectangle 125"/>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latin typeface="Arial" charset="0"/>
                  <a:ea typeface="Arial" charset="0"/>
                  <a:cs typeface="Arial" charset="0"/>
                </a:endParaRPr>
              </a:p>
              <a:p>
                <a:pPr algn="ctr"/>
                <a:endParaRPr lang="en-US" sz="1600" dirty="0">
                  <a:latin typeface="Arial" charset="0"/>
                  <a:ea typeface="Arial" charset="0"/>
                  <a:cs typeface="Arial" charset="0"/>
                </a:endParaRPr>
              </a:p>
            </p:txBody>
          </p:sp>
          <p:sp>
            <p:nvSpPr>
              <p:cNvPr id="127" name="TextBox 126"/>
              <p:cNvSpPr txBox="1"/>
              <p:nvPr/>
            </p:nvSpPr>
            <p:spPr>
              <a:xfrm>
                <a:off x="4145847" y="3499719"/>
                <a:ext cx="2183128" cy="551966"/>
              </a:xfrm>
              <a:prstGeom prst="rect">
                <a:avLst/>
              </a:prstGeom>
              <a:noFill/>
            </p:spPr>
            <p:txBody>
              <a:bodyPr wrap="square" rtlCol="0" anchor="ctr">
                <a:noAutofit/>
              </a:bodyPr>
              <a:lstStyle/>
              <a:p>
                <a:pPr algn="ctr"/>
                <a:r>
                  <a:rPr lang="en-US" sz="1600" b="1" dirty="0">
                    <a:solidFill>
                      <a:srgbClr val="0070C0"/>
                    </a:solidFill>
                  </a:rPr>
                  <a:t>Chat</a:t>
                </a:r>
              </a:p>
            </p:txBody>
          </p:sp>
        </p:grpSp>
      </p:grpSp>
      <p:grpSp>
        <p:nvGrpSpPr>
          <p:cNvPr id="32" name="Group 31"/>
          <p:cNvGrpSpPr/>
          <p:nvPr/>
        </p:nvGrpSpPr>
        <p:grpSpPr>
          <a:xfrm>
            <a:off x="1696103" y="1466332"/>
            <a:ext cx="2221797" cy="4867870"/>
            <a:chOff x="1696103" y="1466332"/>
            <a:chExt cx="2221797" cy="4867870"/>
          </a:xfrm>
        </p:grpSpPr>
        <p:sp>
          <p:nvSpPr>
            <p:cNvPr id="6" name="Rectangle 5"/>
            <p:cNvSpPr/>
            <p:nvPr/>
          </p:nvSpPr>
          <p:spPr>
            <a:xfrm>
              <a:off x="1718310" y="1466332"/>
              <a:ext cx="2164079" cy="400110"/>
            </a:xfrm>
            <a:prstGeom prst="rect">
              <a:avLst/>
            </a:prstGeom>
          </p:spPr>
          <p:txBody>
            <a:bodyPr wrap="square">
              <a:spAutoFit/>
            </a:bodyPr>
            <a:lstStyle/>
            <a:p>
              <a:pPr algn="ctr"/>
              <a:r>
                <a:rPr lang="en-US" altLang="en-US" sz="2000" b="1" dirty="0">
                  <a:solidFill>
                    <a:srgbClr val="016FC0"/>
                  </a:solidFill>
                  <a:latin typeface="Calibri" charset="0"/>
                </a:rPr>
                <a:t>      </a:t>
              </a:r>
              <a:r>
                <a:rPr lang="en-US" altLang="en-US" sz="2000" b="1" dirty="0">
                  <a:solidFill>
                    <a:srgbClr val="02B050"/>
                  </a:solidFill>
                  <a:latin typeface="Calibri" charset="0"/>
                </a:rPr>
                <a:t>Hosts can:</a:t>
              </a:r>
              <a:r>
                <a:rPr lang="en-US" altLang="en-US" sz="2000" b="1" dirty="0">
                  <a:solidFill>
                    <a:srgbClr val="016FC0"/>
                  </a:solidFill>
                  <a:latin typeface="Calibri" charset="0"/>
                </a:rPr>
                <a:t>	</a:t>
              </a:r>
            </a:p>
          </p:txBody>
        </p:sp>
        <p:grpSp>
          <p:nvGrpSpPr>
            <p:cNvPr id="27" name="Group 26"/>
            <p:cNvGrpSpPr/>
            <p:nvPr/>
          </p:nvGrpSpPr>
          <p:grpSpPr>
            <a:xfrm>
              <a:off x="1699261" y="1942642"/>
              <a:ext cx="2209800" cy="1297865"/>
              <a:chOff x="1699261" y="1942642"/>
              <a:chExt cx="2209800" cy="1297865"/>
            </a:xfrm>
          </p:grpSpPr>
          <p:sp>
            <p:nvSpPr>
              <p:cNvPr id="13" name="Rectangle 12"/>
              <p:cNvSpPr/>
              <p:nvPr/>
            </p:nvSpPr>
            <p:spPr>
              <a:xfrm>
                <a:off x="1699261" y="1942642"/>
                <a:ext cx="2209800" cy="1295395"/>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latin typeface="Arial" charset="0"/>
                    <a:ea typeface="Arial" charset="0"/>
                    <a:cs typeface="Arial" charset="0"/>
                  </a:rPr>
                  <a:t>and add or edit layouts and add or edit layouts</a:t>
                </a:r>
                <a:endParaRPr lang="en-US" sz="2000" dirty="0">
                  <a:latin typeface="Arial" charset="0"/>
                  <a:ea typeface="Arial" charset="0"/>
                  <a:cs typeface="Arial" charset="0"/>
                </a:endParaRPr>
              </a:p>
            </p:txBody>
          </p:sp>
          <p:sp>
            <p:nvSpPr>
              <p:cNvPr id="10" name="TextBox 9"/>
              <p:cNvSpPr txBox="1"/>
              <p:nvPr/>
            </p:nvSpPr>
            <p:spPr>
              <a:xfrm flipH="1">
                <a:off x="1853606" y="1952208"/>
                <a:ext cx="2047832" cy="1288299"/>
              </a:xfrm>
              <a:prstGeom prst="rect">
                <a:avLst/>
              </a:prstGeom>
              <a:noFill/>
            </p:spPr>
            <p:txBody>
              <a:bodyPr wrap="square" rtlCol="0" anchor="t">
                <a:noAutofit/>
              </a:bodyPr>
              <a:lstStyle/>
              <a:p>
                <a:r>
                  <a:rPr lang="en-US" altLang="en-US" sz="1200" b="1" dirty="0">
                    <a:solidFill>
                      <a:srgbClr val="00B050"/>
                    </a:solidFill>
                  </a:rPr>
                  <a:t>Invite participants</a:t>
                </a:r>
                <a:br>
                  <a:rPr lang="en-US" altLang="en-US" sz="1200" b="1" dirty="0">
                    <a:solidFill>
                      <a:srgbClr val="00B050"/>
                    </a:solidFill>
                  </a:rPr>
                </a:br>
                <a:r>
                  <a:rPr lang="en-US" altLang="en-US" sz="1200" b="1" dirty="0">
                    <a:solidFill>
                      <a:srgbClr val="00B050"/>
                    </a:solidFill>
                  </a:rPr>
                  <a:t>Manage participants</a:t>
                </a:r>
              </a:p>
              <a:p>
                <a:r>
                  <a:rPr lang="en-US" altLang="en-US" sz="1200" b="1" dirty="0">
                    <a:solidFill>
                      <a:srgbClr val="00B050"/>
                    </a:solidFill>
                  </a:rPr>
                  <a:t>Change Meeting Settings</a:t>
                </a:r>
              </a:p>
              <a:p>
                <a:r>
                  <a:rPr lang="en-US" altLang="en-US" sz="1200" b="1" dirty="0">
                    <a:solidFill>
                      <a:srgbClr val="00B050"/>
                    </a:solidFill>
                  </a:rPr>
                  <a:t>Create Breakouts &amp; Polls</a:t>
                </a:r>
              </a:p>
              <a:p>
                <a:r>
                  <a:rPr lang="en-US" altLang="en-US" sz="1200" b="1" dirty="0">
                    <a:solidFill>
                      <a:srgbClr val="00B050"/>
                    </a:solidFill>
                  </a:rPr>
                  <a:t>Record meetings</a:t>
                </a:r>
                <a:br>
                  <a:rPr lang="en-US" altLang="en-US" sz="1200" b="1" dirty="0">
                    <a:solidFill>
                      <a:srgbClr val="00B050"/>
                    </a:solidFill>
                  </a:rPr>
                </a:br>
                <a:r>
                  <a:rPr lang="en-US" altLang="en-US" sz="1200" b="1" dirty="0">
                    <a:solidFill>
                      <a:srgbClr val="00B050"/>
                    </a:solidFill>
                  </a:rPr>
                  <a:t>End the meeting</a:t>
                </a:r>
              </a:p>
            </p:txBody>
          </p:sp>
        </p:grpSp>
        <p:grpSp>
          <p:nvGrpSpPr>
            <p:cNvPr id="88" name="Group 87"/>
            <p:cNvGrpSpPr/>
            <p:nvPr/>
          </p:nvGrpSpPr>
          <p:grpSpPr>
            <a:xfrm>
              <a:off x="1696103" y="3498397"/>
              <a:ext cx="2209799" cy="568409"/>
              <a:chOff x="4133849" y="3499719"/>
              <a:chExt cx="2209799" cy="568409"/>
            </a:xfrm>
          </p:grpSpPr>
          <p:sp>
            <p:nvSpPr>
              <p:cNvPr id="89" name="Rectangle 88"/>
              <p:cNvSpPr/>
              <p:nvPr/>
            </p:nvSpPr>
            <p:spPr>
              <a:xfrm>
                <a:off x="4133849" y="3505200"/>
                <a:ext cx="2209799" cy="562928"/>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90" name="TextBox 89"/>
              <p:cNvSpPr txBox="1"/>
              <p:nvPr/>
            </p:nvSpPr>
            <p:spPr>
              <a:xfrm>
                <a:off x="4145847" y="3499719"/>
                <a:ext cx="2183128" cy="551966"/>
              </a:xfrm>
              <a:prstGeom prst="rect">
                <a:avLst/>
              </a:prstGeom>
              <a:noFill/>
              <a:ln>
                <a:solidFill>
                  <a:srgbClr val="02B050">
                    <a:alpha val="50000"/>
                  </a:srgbClr>
                </a:solidFill>
              </a:ln>
            </p:spPr>
            <p:txBody>
              <a:bodyPr wrap="square" rtlCol="0" anchor="ctr">
                <a:noAutofit/>
              </a:bodyPr>
              <a:lstStyle/>
              <a:p>
                <a:pPr algn="ctr"/>
                <a:r>
                  <a:rPr lang="en-US" sz="1600" b="1" dirty="0">
                    <a:solidFill>
                      <a:srgbClr val="02B050"/>
                    </a:solidFill>
                  </a:rPr>
                  <a:t>Share screen</a:t>
                </a:r>
              </a:p>
            </p:txBody>
          </p:sp>
        </p:grpSp>
        <p:grpSp>
          <p:nvGrpSpPr>
            <p:cNvPr id="110" name="Group 109"/>
            <p:cNvGrpSpPr/>
            <p:nvPr/>
          </p:nvGrpSpPr>
          <p:grpSpPr>
            <a:xfrm>
              <a:off x="1699271" y="4245950"/>
              <a:ext cx="2209799" cy="568409"/>
              <a:chOff x="4133849" y="3499719"/>
              <a:chExt cx="2209799" cy="568409"/>
            </a:xfrm>
          </p:grpSpPr>
          <p:sp>
            <p:nvSpPr>
              <p:cNvPr id="111" name="Rectangle 110"/>
              <p:cNvSpPr/>
              <p:nvPr/>
            </p:nvSpPr>
            <p:spPr>
              <a:xfrm>
                <a:off x="4133849" y="3505200"/>
                <a:ext cx="2209799" cy="562928"/>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112" name="TextBox 111"/>
              <p:cNvSpPr txBox="1"/>
              <p:nvPr/>
            </p:nvSpPr>
            <p:spPr>
              <a:xfrm>
                <a:off x="4145847" y="3499719"/>
                <a:ext cx="2183128" cy="551966"/>
              </a:xfrm>
              <a:prstGeom prst="rect">
                <a:avLst/>
              </a:prstGeom>
              <a:noFill/>
              <a:ln>
                <a:solidFill>
                  <a:srgbClr val="02B050">
                    <a:alpha val="50000"/>
                  </a:srgbClr>
                </a:solidFill>
              </a:ln>
            </p:spPr>
            <p:txBody>
              <a:bodyPr wrap="square" rtlCol="0" anchor="ctr">
                <a:noAutofit/>
              </a:bodyPr>
              <a:lstStyle/>
              <a:p>
                <a:pPr algn="ctr"/>
                <a:r>
                  <a:rPr lang="en-US" sz="1600" b="1" dirty="0">
                    <a:solidFill>
                      <a:srgbClr val="00B050"/>
                    </a:solidFill>
                  </a:rPr>
                  <a:t>Broadcast video</a:t>
                </a:r>
              </a:p>
            </p:txBody>
          </p:sp>
        </p:grpSp>
        <p:sp>
          <p:nvSpPr>
            <p:cNvPr id="121" name="TextBox 120"/>
            <p:cNvSpPr txBox="1"/>
            <p:nvPr/>
          </p:nvSpPr>
          <p:spPr>
            <a:xfrm>
              <a:off x="1714197" y="5003792"/>
              <a:ext cx="2183128" cy="551966"/>
            </a:xfrm>
            <a:prstGeom prst="rect">
              <a:avLst/>
            </a:prstGeom>
            <a:noFill/>
          </p:spPr>
          <p:txBody>
            <a:bodyPr wrap="square" rtlCol="0" anchor="ctr">
              <a:noAutofit/>
            </a:bodyPr>
            <a:lstStyle/>
            <a:p>
              <a:pPr algn="ctr"/>
              <a:r>
                <a:rPr lang="en-US" sz="1600" b="1" dirty="0">
                  <a:solidFill>
                    <a:srgbClr val="00B050"/>
                  </a:solidFill>
                </a:rPr>
                <a:t>Broadcast audio</a:t>
              </a:r>
            </a:p>
            <a:p>
              <a:pPr algn="ctr"/>
              <a:r>
                <a:rPr lang="en-US" sz="1600" b="1" dirty="0">
                  <a:solidFill>
                    <a:srgbClr val="00B050"/>
                  </a:solidFill>
                </a:rPr>
                <a:t>Mute others</a:t>
              </a:r>
            </a:p>
          </p:txBody>
        </p:sp>
        <p:grpSp>
          <p:nvGrpSpPr>
            <p:cNvPr id="128" name="Group 127"/>
            <p:cNvGrpSpPr/>
            <p:nvPr/>
          </p:nvGrpSpPr>
          <p:grpSpPr>
            <a:xfrm>
              <a:off x="1708101" y="5765793"/>
              <a:ext cx="2209799" cy="568409"/>
              <a:chOff x="4133849" y="3499719"/>
              <a:chExt cx="2209799" cy="568409"/>
            </a:xfrm>
          </p:grpSpPr>
          <p:sp>
            <p:nvSpPr>
              <p:cNvPr id="129" name="Rectangle 128"/>
              <p:cNvSpPr/>
              <p:nvPr/>
            </p:nvSpPr>
            <p:spPr>
              <a:xfrm>
                <a:off x="4133849" y="3505200"/>
                <a:ext cx="2209799" cy="562928"/>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130" name="TextBox 129"/>
              <p:cNvSpPr txBox="1"/>
              <p:nvPr/>
            </p:nvSpPr>
            <p:spPr>
              <a:xfrm>
                <a:off x="4145847" y="3499719"/>
                <a:ext cx="2183128" cy="551966"/>
              </a:xfrm>
              <a:prstGeom prst="rect">
                <a:avLst/>
              </a:prstGeom>
              <a:noFill/>
              <a:ln>
                <a:solidFill>
                  <a:srgbClr val="02B050">
                    <a:alpha val="50000"/>
                  </a:srgbClr>
                </a:solidFill>
              </a:ln>
            </p:spPr>
            <p:txBody>
              <a:bodyPr wrap="square" rtlCol="0" anchor="ctr">
                <a:noAutofit/>
              </a:bodyPr>
              <a:lstStyle/>
              <a:p>
                <a:pPr algn="ctr"/>
                <a:r>
                  <a:rPr lang="en-US" sz="1600" b="1" dirty="0">
                    <a:solidFill>
                      <a:srgbClr val="00B050"/>
                    </a:solidFill>
                  </a:rPr>
                  <a:t>Chat</a:t>
                </a:r>
              </a:p>
            </p:txBody>
          </p:sp>
        </p:grpSp>
      </p:grpSp>
      <p:grpSp>
        <p:nvGrpSpPr>
          <p:cNvPr id="132" name="Group 131"/>
          <p:cNvGrpSpPr/>
          <p:nvPr/>
        </p:nvGrpSpPr>
        <p:grpSpPr>
          <a:xfrm>
            <a:off x="288945" y="4251430"/>
            <a:ext cx="1204577" cy="562929"/>
            <a:chOff x="288945" y="3505200"/>
            <a:chExt cx="1204577" cy="562929"/>
          </a:xfrm>
        </p:grpSpPr>
        <p:sp>
          <p:nvSpPr>
            <p:cNvPr id="133" name="Rectangle 132"/>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04015" y="3505200"/>
              <a:ext cx="1171911" cy="562928"/>
            </a:xfrm>
            <a:prstGeom prst="rect">
              <a:avLst/>
            </a:prstGeom>
          </p:spPr>
          <p:txBody>
            <a:bodyPr wrap="square" anchor="ctr">
              <a:noAutofit/>
            </a:bodyPr>
            <a:lstStyle/>
            <a:p>
              <a:pPr algn="ctr"/>
              <a:r>
                <a:rPr lang="en-US" altLang="en-US" b="1" dirty="0">
                  <a:solidFill>
                    <a:srgbClr val="016FC0"/>
                  </a:solidFill>
                  <a:latin typeface="Calibri" charset="0"/>
                </a:rPr>
                <a:t>Video</a:t>
              </a:r>
              <a:endParaRPr lang="en-US" dirty="0"/>
            </a:p>
          </p:txBody>
        </p:sp>
      </p:grpSp>
      <p:grpSp>
        <p:nvGrpSpPr>
          <p:cNvPr id="135" name="Group 134"/>
          <p:cNvGrpSpPr/>
          <p:nvPr/>
        </p:nvGrpSpPr>
        <p:grpSpPr>
          <a:xfrm>
            <a:off x="288945" y="4998310"/>
            <a:ext cx="1204577" cy="562929"/>
            <a:chOff x="288945" y="3505200"/>
            <a:chExt cx="1204577" cy="562929"/>
          </a:xfrm>
        </p:grpSpPr>
        <p:sp>
          <p:nvSpPr>
            <p:cNvPr id="136" name="Rectangle 135"/>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304015" y="3505200"/>
              <a:ext cx="1171911" cy="562928"/>
            </a:xfrm>
            <a:prstGeom prst="rect">
              <a:avLst/>
            </a:prstGeom>
          </p:spPr>
          <p:txBody>
            <a:bodyPr wrap="square" anchor="ctr">
              <a:noAutofit/>
            </a:bodyPr>
            <a:lstStyle/>
            <a:p>
              <a:pPr algn="ctr"/>
              <a:r>
                <a:rPr lang="en-US" altLang="en-US" b="1" dirty="0">
                  <a:solidFill>
                    <a:srgbClr val="016FC0"/>
                  </a:solidFill>
                  <a:latin typeface="Calibri" charset="0"/>
                </a:rPr>
                <a:t>Audio</a:t>
              </a:r>
              <a:endParaRPr lang="en-US" dirty="0"/>
            </a:p>
          </p:txBody>
        </p:sp>
      </p:grpSp>
      <p:grpSp>
        <p:nvGrpSpPr>
          <p:cNvPr id="138" name="Group 137"/>
          <p:cNvGrpSpPr/>
          <p:nvPr/>
        </p:nvGrpSpPr>
        <p:grpSpPr>
          <a:xfrm>
            <a:off x="281086" y="5771273"/>
            <a:ext cx="1204577" cy="562929"/>
            <a:chOff x="288945" y="3505200"/>
            <a:chExt cx="1204577" cy="562929"/>
          </a:xfrm>
        </p:grpSpPr>
        <p:sp>
          <p:nvSpPr>
            <p:cNvPr id="139" name="Rectangle 138"/>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304015" y="3505200"/>
              <a:ext cx="1171911" cy="562928"/>
            </a:xfrm>
            <a:prstGeom prst="rect">
              <a:avLst/>
            </a:prstGeom>
          </p:spPr>
          <p:txBody>
            <a:bodyPr wrap="square" anchor="ctr">
              <a:noAutofit/>
            </a:bodyPr>
            <a:lstStyle/>
            <a:p>
              <a:pPr algn="ctr"/>
              <a:r>
                <a:rPr lang="en-US" altLang="en-US" b="1" dirty="0">
                  <a:solidFill>
                    <a:srgbClr val="016FC0"/>
                  </a:solidFill>
                  <a:latin typeface="Calibri" charset="0"/>
                </a:rPr>
                <a:t>Chat</a:t>
              </a:r>
              <a:endParaRPr lang="en-US" dirty="0"/>
            </a:p>
          </p:txBody>
        </p:sp>
      </p:grpSp>
    </p:spTree>
    <p:extLst>
      <p:ext uri="{BB962C8B-B14F-4D97-AF65-F5344CB8AC3E}">
        <p14:creationId xmlns:p14="http://schemas.microsoft.com/office/powerpoint/2010/main" val="56999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000" b="1" dirty="0">
                <a:solidFill>
                  <a:schemeClr val="bg1"/>
                </a:solidFill>
                <a:ea typeface="Calibri" charset="0"/>
                <a:cs typeface="Calibri" charset="0"/>
              </a:rPr>
              <a:t>Host controls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453217" y="3244334"/>
            <a:ext cx="237566" cy="369332"/>
          </a:xfrm>
          <a:prstGeom prst="rect">
            <a:avLst/>
          </a:prstGeom>
        </p:spPr>
        <p:txBody>
          <a:bodyPr wrap="none">
            <a:spAutoFit/>
          </a:bodyPr>
          <a:lstStyle/>
          <a:p>
            <a:r>
              <a:rPr lang="en-US" dirty="0"/>
              <a:t> </a:t>
            </a:r>
          </a:p>
        </p:txBody>
      </p:sp>
      <p:pic>
        <p:nvPicPr>
          <p:cNvPr id="9" name="Shape 114"/>
          <p:cNvPicPr preferRelativeResize="0"/>
          <p:nvPr/>
        </p:nvPicPr>
        <p:blipFill rotWithShape="1">
          <a:blip r:embed="rId3">
            <a:alphaModFix/>
          </a:blip>
          <a:srcRect/>
          <a:stretch/>
        </p:blipFill>
        <p:spPr>
          <a:xfrm>
            <a:off x="238125" y="1801301"/>
            <a:ext cx="8667750" cy="504824"/>
          </a:xfrm>
          <a:prstGeom prst="rect">
            <a:avLst/>
          </a:prstGeom>
          <a:noFill/>
          <a:ln>
            <a:noFill/>
          </a:ln>
        </p:spPr>
      </p:pic>
      <p:sp>
        <p:nvSpPr>
          <p:cNvPr id="6" name="TextBox 5"/>
          <p:cNvSpPr txBox="1"/>
          <p:nvPr/>
        </p:nvSpPr>
        <p:spPr>
          <a:xfrm>
            <a:off x="238125" y="2627055"/>
            <a:ext cx="3952875" cy="584775"/>
          </a:xfrm>
          <a:prstGeom prst="rect">
            <a:avLst/>
          </a:prstGeom>
          <a:noFill/>
        </p:spPr>
        <p:txBody>
          <a:bodyPr wrap="square" rtlCol="0">
            <a:spAutoFit/>
          </a:bodyPr>
          <a:lstStyle/>
          <a:p>
            <a:pPr marL="285750" indent="-285750" fontAlgn="base">
              <a:buFont typeface="Arial" panose="020B0604020202020204" pitchFamily="34" charset="0"/>
              <a:buChar char="•"/>
            </a:pPr>
            <a:r>
              <a:rPr lang="en-US" sz="1600" dirty="0"/>
              <a:t>Mute/Unmute your </a:t>
            </a:r>
            <a:r>
              <a:rPr lang="en-US" sz="1600" b="1" dirty="0"/>
              <a:t>microphone</a:t>
            </a:r>
            <a:endParaRPr lang="en-US" sz="1600" dirty="0"/>
          </a:p>
          <a:p>
            <a:pPr marL="285750" indent="-285750">
              <a:buFont typeface="Arial" panose="020B0604020202020204" pitchFamily="34" charset="0"/>
              <a:buChar char="•"/>
            </a:pPr>
            <a:r>
              <a:rPr lang="en-US" sz="1600" dirty="0"/>
              <a:t>Turn on/off </a:t>
            </a:r>
            <a:r>
              <a:rPr lang="en-US" sz="1600" b="1" dirty="0"/>
              <a:t>video</a:t>
            </a:r>
            <a:endParaRPr lang="en-US" sz="1600" dirty="0">
              <a:solidFill>
                <a:schemeClr val="tx1">
                  <a:lumMod val="65000"/>
                  <a:lumOff val="35000"/>
                </a:schemeClr>
              </a:solidFill>
            </a:endParaRPr>
          </a:p>
        </p:txBody>
      </p:sp>
      <p:sp>
        <p:nvSpPr>
          <p:cNvPr id="7" name="TextBox 6"/>
          <p:cNvSpPr txBox="1"/>
          <p:nvPr/>
        </p:nvSpPr>
        <p:spPr>
          <a:xfrm>
            <a:off x="4559531" y="2627055"/>
            <a:ext cx="4157383" cy="2616101"/>
          </a:xfrm>
          <a:prstGeom prst="rect">
            <a:avLst/>
          </a:prstGeom>
          <a:noFill/>
        </p:spPr>
        <p:txBody>
          <a:bodyPr wrap="square" rtlCol="0">
            <a:spAutoFit/>
          </a:bodyPr>
          <a:lstStyle/>
          <a:p>
            <a:pPr marL="285750" indent="-285750" fontAlgn="base">
              <a:buFont typeface="Arial" panose="020B0604020202020204" pitchFamily="34" charset="0"/>
              <a:buChar char="•"/>
            </a:pPr>
            <a:r>
              <a:rPr lang="en-US" sz="1600" b="1" dirty="0"/>
              <a:t>Invite </a:t>
            </a:r>
            <a:r>
              <a:rPr lang="en-US" sz="1600" dirty="0"/>
              <a:t>other participants</a:t>
            </a:r>
          </a:p>
          <a:p>
            <a:pPr marL="285750" indent="-285750" fontAlgn="base">
              <a:buFont typeface="Arial" panose="020B0604020202020204" pitchFamily="34" charset="0"/>
              <a:buChar char="•"/>
            </a:pPr>
            <a:r>
              <a:rPr lang="en-US" sz="1600" b="1" dirty="0"/>
              <a:t>Manage Participants</a:t>
            </a:r>
            <a:endParaRPr lang="en-US" sz="1600" dirty="0"/>
          </a:p>
          <a:p>
            <a:pPr marL="285750" indent="-285750" fontAlgn="base">
              <a:buFont typeface="Arial" panose="020B0604020202020204" pitchFamily="34" charset="0"/>
              <a:buChar char="•"/>
            </a:pPr>
            <a:r>
              <a:rPr lang="en-US" sz="1600" b="1" dirty="0"/>
              <a:t>Share Screen</a:t>
            </a:r>
            <a:r>
              <a:rPr lang="en-US" sz="1600" dirty="0"/>
              <a:t>  (you may also grant others screen share rights)</a:t>
            </a:r>
          </a:p>
          <a:p>
            <a:pPr marL="285750" indent="-285750" fontAlgn="base">
              <a:buFont typeface="Arial" panose="020B0604020202020204" pitchFamily="34" charset="0"/>
              <a:buChar char="•"/>
            </a:pPr>
            <a:r>
              <a:rPr lang="en-US" sz="1600" b="1" dirty="0"/>
              <a:t>Chat</a:t>
            </a:r>
            <a:r>
              <a:rPr lang="en-US" sz="1600" dirty="0"/>
              <a:t> with all in meeting or privately with individuals </a:t>
            </a:r>
          </a:p>
          <a:p>
            <a:pPr marL="285750" indent="-285750" fontAlgn="base">
              <a:buFont typeface="Arial" panose="020B0604020202020204" pitchFamily="34" charset="0"/>
              <a:buChar char="•"/>
            </a:pPr>
            <a:r>
              <a:rPr lang="en-US" sz="1600" b="1" dirty="0"/>
              <a:t>Record</a:t>
            </a:r>
            <a:r>
              <a:rPr lang="en-US" sz="1600" dirty="0"/>
              <a:t> (you may also grant others recording rights)</a:t>
            </a:r>
          </a:p>
          <a:p>
            <a:pPr marL="285750" indent="-285750">
              <a:buFont typeface="Arial" panose="020B0604020202020204" pitchFamily="34" charset="0"/>
              <a:buChar char="•"/>
            </a:pPr>
            <a:r>
              <a:rPr lang="en-US" sz="1600" b="1" dirty="0"/>
              <a:t>Breakout Session </a:t>
            </a:r>
            <a:r>
              <a:rPr lang="en-US" sz="1600" dirty="0"/>
              <a:t>(must be activated on Host’s account)</a:t>
            </a:r>
            <a:endParaRPr lang="en-US" sz="1600" dirty="0">
              <a:solidFill>
                <a:schemeClr val="tx1">
                  <a:lumMod val="65000"/>
                  <a:lumOff val="35000"/>
                </a:schemeClr>
              </a:solidFill>
            </a:endParaRPr>
          </a:p>
        </p:txBody>
      </p:sp>
      <p:grpSp>
        <p:nvGrpSpPr>
          <p:cNvPr id="12" name="Group 11"/>
          <p:cNvGrpSpPr/>
          <p:nvPr/>
        </p:nvGrpSpPr>
        <p:grpSpPr>
          <a:xfrm>
            <a:off x="-130406" y="2602827"/>
            <a:ext cx="3102206" cy="3753849"/>
            <a:chOff x="-647346" y="2745719"/>
            <a:chExt cx="2872765" cy="3465396"/>
          </a:xfrm>
        </p:grpSpPr>
        <p:sp>
          <p:nvSpPr>
            <p:cNvPr id="13" name="Rectangle 12"/>
            <p:cNvSpPr/>
            <p:nvPr/>
          </p:nvSpPr>
          <p:spPr>
            <a:xfrm>
              <a:off x="153261" y="4082836"/>
              <a:ext cx="2072158" cy="2128279"/>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pPr algn="ctr"/>
              <a:r>
                <a:rPr lang="en-US" altLang="en-US" dirty="0">
                  <a:solidFill>
                    <a:srgbClr val="0070C0"/>
                  </a:solidFill>
                </a:rPr>
                <a:t>You can adjust your audio or video by clicking the </a:t>
              </a:r>
              <a:r>
                <a:rPr lang="en-US" altLang="en-US" b="1" dirty="0">
                  <a:solidFill>
                    <a:srgbClr val="0070C0"/>
                  </a:solidFill>
                </a:rPr>
                <a:t>^ up arrow</a:t>
              </a:r>
              <a:r>
                <a:rPr lang="en-US" altLang="en-US" dirty="0">
                  <a:solidFill>
                    <a:srgbClr val="0070C0"/>
                  </a:solidFill>
                </a:rPr>
                <a:t> and selecting “Audio Options/</a:t>
              </a:r>
              <a:br>
                <a:rPr lang="en-US" altLang="en-US" dirty="0">
                  <a:solidFill>
                    <a:srgbClr val="0070C0"/>
                  </a:solidFill>
                </a:rPr>
              </a:br>
              <a:r>
                <a:rPr lang="en-US" altLang="en-US" dirty="0">
                  <a:solidFill>
                    <a:srgbClr val="0070C0"/>
                  </a:solidFill>
                </a:rPr>
                <a:t>Video Settings”</a:t>
              </a: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647346" y="2745719"/>
              <a:ext cx="2199198" cy="2199198"/>
            </a:xfrm>
            <a:prstGeom prst="rect">
              <a:avLst/>
            </a:prstGeom>
          </p:spPr>
        </p:pic>
      </p:grpSp>
    </p:spTree>
    <p:extLst>
      <p:ext uri="{BB962C8B-B14F-4D97-AF65-F5344CB8AC3E}">
        <p14:creationId xmlns:p14="http://schemas.microsoft.com/office/powerpoint/2010/main" val="3161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Manage Meeting and Participants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778827" y="3120910"/>
            <a:ext cx="1859973" cy="715415"/>
          </a:xfrm>
          <a:prstGeom prst="rightArrow">
            <a:avLst/>
          </a:prstGeom>
          <a:gradFill>
            <a:gsLst>
              <a:gs pos="69000">
                <a:srgbClr val="BAE6D9"/>
              </a:gs>
              <a:gs pos="28000">
                <a:srgbClr val="BAE5D8"/>
              </a:gs>
              <a:gs pos="54000">
                <a:srgbClr val="ECECEC">
                  <a:lumMod val="92000"/>
                  <a:lumOff val="8000"/>
                </a:srgbClr>
              </a:gs>
              <a:gs pos="46000">
                <a:srgbClr val="ECECEC"/>
              </a:gs>
              <a:gs pos="0">
                <a:srgbClr val="5B9BD5"/>
              </a:gs>
              <a:gs pos="100000">
                <a:srgbClr val="5B9BD5"/>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90" descr="C:\Users\mf2820\Desktop\PILOTS\Zoom\ZoomLogo.jpg"/>
          <p:cNvPicPr preferRelativeResize="0"/>
          <p:nvPr/>
        </p:nvPicPr>
        <p:blipFill rotWithShape="1">
          <a:blip r:embed="rId3">
            <a:alphaModFix/>
          </a:blip>
          <a:srcRect/>
          <a:stretch/>
        </p:blipFill>
        <p:spPr>
          <a:xfrm>
            <a:off x="957677" y="3223762"/>
            <a:ext cx="2242723" cy="50971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5" y="3223762"/>
            <a:ext cx="1190625" cy="514350"/>
          </a:xfrm>
          <a:prstGeom prst="rect">
            <a:avLst/>
          </a:prstGeom>
        </p:spPr>
      </p:pic>
    </p:spTree>
    <p:extLst>
      <p:ext uri="{BB962C8B-B14F-4D97-AF65-F5344CB8AC3E}">
        <p14:creationId xmlns:p14="http://schemas.microsoft.com/office/powerpoint/2010/main" val="546041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Manage Participants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pic>
        <p:nvPicPr>
          <p:cNvPr id="10" name="Shape 152" descr="C:\Users\mf2820\Desktop\2-SelectMore.png"/>
          <p:cNvPicPr preferRelativeResize="0"/>
          <p:nvPr/>
        </p:nvPicPr>
        <p:blipFill rotWithShape="1">
          <a:blip r:embed="rId3">
            <a:alphaModFix/>
          </a:blip>
          <a:srcRect/>
          <a:stretch/>
        </p:blipFill>
        <p:spPr>
          <a:xfrm>
            <a:off x="3517900" y="2371725"/>
            <a:ext cx="5391149" cy="4105275"/>
          </a:xfrm>
          <a:prstGeom prst="rect">
            <a:avLst/>
          </a:prstGeom>
          <a:noFill/>
          <a:ln>
            <a:noFill/>
          </a:ln>
        </p:spPr>
      </p:pic>
      <p:sp>
        <p:nvSpPr>
          <p:cNvPr id="12" name="Rectangle 11"/>
          <p:cNvSpPr/>
          <p:nvPr/>
        </p:nvSpPr>
        <p:spPr>
          <a:xfrm>
            <a:off x="352017" y="3943441"/>
            <a:ext cx="2514600" cy="2305433"/>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pPr algn="ctr"/>
            <a:r>
              <a:rPr lang="en-US" altLang="en-US" dirty="0">
                <a:solidFill>
                  <a:srgbClr val="0070C0"/>
                </a:solidFill>
              </a:rPr>
              <a:t>You can promote one participant to “Co-Host” if you want to give your TA or support person extra permissions to manage your meeting.</a:t>
            </a: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387989" y="2495025"/>
            <a:ext cx="2374843" cy="2382255"/>
          </a:xfrm>
          <a:prstGeom prst="rect">
            <a:avLst/>
          </a:prstGeom>
        </p:spPr>
      </p:pic>
      <p:grpSp>
        <p:nvGrpSpPr>
          <p:cNvPr id="14" name="Group 13"/>
          <p:cNvGrpSpPr/>
          <p:nvPr/>
        </p:nvGrpSpPr>
        <p:grpSpPr>
          <a:xfrm>
            <a:off x="6330966" y="1414635"/>
            <a:ext cx="2127234" cy="1999776"/>
            <a:chOff x="805032" y="2349578"/>
            <a:chExt cx="2127234" cy="1999776"/>
          </a:xfrm>
        </p:grpSpPr>
        <p:sp>
          <p:nvSpPr>
            <p:cNvPr id="15" name="Right Arrow 14"/>
            <p:cNvSpPr/>
            <p:nvPr/>
          </p:nvSpPr>
          <p:spPr>
            <a:xfrm rot="6989879">
              <a:off x="422797" y="3589389"/>
              <a:ext cx="1142200" cy="377730"/>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178821" y="2349578"/>
              <a:ext cx="1753445"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Click “More” for individual participant controls</a:t>
              </a:r>
              <a:endParaRPr lang="en-US" b="1" dirty="0">
                <a:solidFill>
                  <a:srgbClr val="00B0F0"/>
                </a:solidFill>
                <a:latin typeface="Arial" charset="0"/>
                <a:ea typeface="Arial" charset="0"/>
                <a:cs typeface="Arial" charset="0"/>
              </a:endParaRPr>
            </a:p>
          </p:txBody>
        </p:sp>
      </p:grpSp>
      <p:sp>
        <p:nvSpPr>
          <p:cNvPr id="17" name="Frame 16"/>
          <p:cNvSpPr/>
          <p:nvPr/>
        </p:nvSpPr>
        <p:spPr>
          <a:xfrm>
            <a:off x="5791200" y="3430375"/>
            <a:ext cx="734538" cy="423750"/>
          </a:xfrm>
          <a:prstGeom prst="frame">
            <a:avLst>
              <a:gd name="adj1" fmla="val 20394"/>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8" name="Right Arrow 17"/>
          <p:cNvSpPr/>
          <p:nvPr/>
        </p:nvSpPr>
        <p:spPr>
          <a:xfrm rot="4020425">
            <a:off x="1657342" y="4201046"/>
            <a:ext cx="3419314" cy="36627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762001" y="1609801"/>
            <a:ext cx="2158414"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F0"/>
                </a:solidFill>
                <a:latin typeface="Arial" charset="0"/>
                <a:ea typeface="Arial" charset="0"/>
                <a:cs typeface="Arial" charset="0"/>
              </a:rPr>
              <a:t>Click “Mute All” to silence any disruptions</a:t>
            </a:r>
          </a:p>
        </p:txBody>
      </p:sp>
    </p:spTree>
    <p:extLst>
      <p:ext uri="{BB962C8B-B14F-4D97-AF65-F5344CB8AC3E}">
        <p14:creationId xmlns:p14="http://schemas.microsoft.com/office/powerpoint/2010/main" val="154796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EBEB">
            <a:alpha val="90000"/>
          </a:srgb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Manage Meeting Settings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pic>
        <p:nvPicPr>
          <p:cNvPr id="9" name="Shape 145" descr="C:\Users\mf2820\Desktop\PILOTS\Zoom\screenshots from meetings\manage_participants.jpg"/>
          <p:cNvPicPr preferRelativeResize="0"/>
          <p:nvPr/>
        </p:nvPicPr>
        <p:blipFill rotWithShape="1">
          <a:blip r:embed="rId3">
            <a:alphaModFix/>
          </a:blip>
          <a:srcRect/>
          <a:stretch/>
        </p:blipFill>
        <p:spPr>
          <a:xfrm>
            <a:off x="5029200" y="1937186"/>
            <a:ext cx="3471045" cy="4450909"/>
          </a:xfrm>
          <a:prstGeom prst="rect">
            <a:avLst/>
          </a:prstGeom>
          <a:noFill/>
          <a:ln>
            <a:noFill/>
          </a:ln>
        </p:spPr>
      </p:pic>
      <p:sp>
        <p:nvSpPr>
          <p:cNvPr id="10" name="Right Arrow 9"/>
          <p:cNvSpPr/>
          <p:nvPr/>
        </p:nvSpPr>
        <p:spPr>
          <a:xfrm rot="2313375">
            <a:off x="3547489" y="3832802"/>
            <a:ext cx="3865277" cy="36627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044994" y="1669829"/>
            <a:ext cx="2158414"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F0"/>
                </a:solidFill>
                <a:latin typeface="Arial" charset="0"/>
                <a:ea typeface="Arial" charset="0"/>
                <a:cs typeface="Arial" charset="0"/>
              </a:rPr>
              <a:t>Click on “More” for advanced meeting settings</a:t>
            </a:r>
          </a:p>
        </p:txBody>
      </p:sp>
      <p:sp>
        <p:nvSpPr>
          <p:cNvPr id="13" name="Rectangle 12"/>
          <p:cNvSpPr/>
          <p:nvPr/>
        </p:nvSpPr>
        <p:spPr>
          <a:xfrm>
            <a:off x="752798" y="4590423"/>
            <a:ext cx="2514600" cy="166375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pPr algn="ctr"/>
            <a:r>
              <a:rPr lang="en-US" altLang="en-US" dirty="0">
                <a:solidFill>
                  <a:srgbClr val="0070C0"/>
                </a:solidFill>
              </a:rPr>
              <a:t>You can turn off the enter/exit chime to prevent disruptions after class begins.</a:t>
            </a: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139757" y="3126572"/>
            <a:ext cx="2374843" cy="2382255"/>
          </a:xfrm>
          <a:prstGeom prst="rect">
            <a:avLst/>
          </a:prstGeom>
        </p:spPr>
      </p:pic>
    </p:spTree>
    <p:extLst>
      <p:ext uri="{BB962C8B-B14F-4D97-AF65-F5344CB8AC3E}">
        <p14:creationId xmlns:p14="http://schemas.microsoft.com/office/powerpoint/2010/main" val="166552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How to chat</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sp>
        <p:nvSpPr>
          <p:cNvPr id="10" name="Right Arrow 9"/>
          <p:cNvSpPr/>
          <p:nvPr/>
        </p:nvSpPr>
        <p:spPr>
          <a:xfrm>
            <a:off x="3086548" y="1797808"/>
            <a:ext cx="1930388" cy="36627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37048" y="1525942"/>
            <a:ext cx="2387152"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F0"/>
                </a:solidFill>
                <a:latin typeface="Arial" charset="0"/>
                <a:ea typeface="Arial" charset="0"/>
                <a:cs typeface="Arial" charset="0"/>
              </a:rPr>
              <a:t>1. Select whether you want to type to “Everyone” or an individual</a:t>
            </a:r>
          </a:p>
        </p:txBody>
      </p:sp>
      <p:sp>
        <p:nvSpPr>
          <p:cNvPr id="13" name="Rectangle 12"/>
          <p:cNvSpPr/>
          <p:nvPr/>
        </p:nvSpPr>
        <p:spPr>
          <a:xfrm>
            <a:off x="752798" y="4590423"/>
            <a:ext cx="2514600" cy="166375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r>
              <a:rPr lang="en-US" altLang="en-US" dirty="0">
                <a:solidFill>
                  <a:srgbClr val="0070C0"/>
                </a:solidFill>
              </a:rPr>
              <a:t>Be sure to select “Everyone” again if you want to type to the entire meeting room.</a:t>
            </a: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139757" y="3126572"/>
            <a:ext cx="2374843" cy="2382255"/>
          </a:xfrm>
          <a:prstGeom prst="rect">
            <a:avLst/>
          </a:prstGeom>
        </p:spPr>
      </p:pic>
      <p:pic>
        <p:nvPicPr>
          <p:cNvPr id="15" name="Shape 140"/>
          <p:cNvPicPr preferRelativeResize="0"/>
          <p:nvPr/>
        </p:nvPicPr>
        <p:blipFill rotWithShape="1">
          <a:blip r:embed="rId5">
            <a:alphaModFix/>
          </a:blip>
          <a:srcRect/>
          <a:stretch/>
        </p:blipFill>
        <p:spPr>
          <a:xfrm>
            <a:off x="5029200" y="1447800"/>
            <a:ext cx="3007501" cy="1295400"/>
          </a:xfrm>
          <a:prstGeom prst="rect">
            <a:avLst/>
          </a:prstGeom>
          <a:noFill/>
          <a:ln>
            <a:noFill/>
          </a:ln>
        </p:spPr>
      </p:pic>
      <p:pic>
        <p:nvPicPr>
          <p:cNvPr id="16" name="Shape 141"/>
          <p:cNvPicPr preferRelativeResize="0"/>
          <p:nvPr/>
        </p:nvPicPr>
        <p:blipFill rotWithShape="1">
          <a:blip r:embed="rId6">
            <a:alphaModFix/>
          </a:blip>
          <a:srcRect/>
          <a:stretch/>
        </p:blipFill>
        <p:spPr>
          <a:xfrm>
            <a:off x="4985079" y="2918903"/>
            <a:ext cx="3015921" cy="3710497"/>
          </a:xfrm>
          <a:prstGeom prst="rect">
            <a:avLst/>
          </a:prstGeom>
          <a:noFill/>
          <a:ln>
            <a:noFill/>
          </a:ln>
        </p:spPr>
      </p:pic>
      <p:sp>
        <p:nvSpPr>
          <p:cNvPr id="18" name="Right Arrow 17"/>
          <p:cNvSpPr/>
          <p:nvPr/>
        </p:nvSpPr>
        <p:spPr>
          <a:xfrm rot="4054627">
            <a:off x="3725589" y="4966242"/>
            <a:ext cx="1930388" cy="36627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2450779" y="3052336"/>
            <a:ext cx="2387152"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F0"/>
                </a:solidFill>
                <a:latin typeface="Arial" charset="0"/>
                <a:ea typeface="Arial" charset="0"/>
                <a:cs typeface="Arial" charset="0"/>
              </a:rPr>
              <a:t>2. Type your message and hit enter to send</a:t>
            </a:r>
          </a:p>
        </p:txBody>
      </p:sp>
    </p:spTree>
    <p:extLst>
      <p:ext uri="{BB962C8B-B14F-4D97-AF65-F5344CB8AC3E}">
        <p14:creationId xmlns:p14="http://schemas.microsoft.com/office/powerpoint/2010/main" val="122324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ＭＳ Ｐゴシック" charset="-128"/>
              </a:rPr>
              <a:t>Agenda</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476499" y="1619959"/>
            <a:ext cx="4065816"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7">
              <a:spcAft>
                <a:spcPts val="800"/>
              </a:spcAft>
              <a:buSzPct val="90000"/>
            </a:pPr>
            <a:r>
              <a:rPr lang="en-US" altLang="en-US" sz="2200" b="1" dirty="0">
                <a:solidFill>
                  <a:srgbClr val="0070C0"/>
                </a:solidFill>
                <a:latin typeface="Arial" charset="0"/>
                <a:ea typeface="Arial" charset="0"/>
                <a:cs typeface="Arial" charset="0"/>
              </a:rPr>
              <a:t>What is Zoom?</a:t>
            </a:r>
          </a:p>
          <a:p>
            <a:pPr marL="236537">
              <a:spcAft>
                <a:spcPts val="800"/>
              </a:spcAft>
              <a:buSzPct val="90000"/>
            </a:pPr>
            <a:r>
              <a:rPr lang="en-US" altLang="en-US" sz="2200" b="1" dirty="0">
                <a:solidFill>
                  <a:srgbClr val="0070C0"/>
                </a:solidFill>
                <a:latin typeface="Arial" charset="0"/>
                <a:ea typeface="Arial" charset="0"/>
                <a:cs typeface="Arial" charset="0"/>
              </a:rPr>
              <a:t>How to join a meeting</a:t>
            </a:r>
          </a:p>
          <a:p>
            <a:pPr marL="236537">
              <a:spcAft>
                <a:spcPts val="800"/>
              </a:spcAft>
              <a:buSzPct val="90000"/>
            </a:pPr>
            <a:r>
              <a:rPr lang="en-US" altLang="en-US" sz="2200" b="1" dirty="0">
                <a:solidFill>
                  <a:srgbClr val="0070C0"/>
                </a:solidFill>
                <a:latin typeface="Arial" charset="0"/>
                <a:ea typeface="Arial" charset="0"/>
                <a:cs typeface="Arial" charset="0"/>
              </a:rPr>
              <a:t>Audio &amp; video setup</a:t>
            </a:r>
          </a:p>
        </p:txBody>
      </p:sp>
      <p:sp>
        <p:nvSpPr>
          <p:cNvPr id="9" name="Rectangle 8"/>
          <p:cNvSpPr/>
          <p:nvPr/>
        </p:nvSpPr>
        <p:spPr>
          <a:xfrm>
            <a:off x="2487385" y="3295104"/>
            <a:ext cx="4054930"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7">
              <a:spcAft>
                <a:spcPts val="800"/>
              </a:spcAft>
              <a:buSzPct val="90000"/>
            </a:pPr>
            <a:r>
              <a:rPr lang="en-US" altLang="en-US" sz="2200" b="1" dirty="0">
                <a:solidFill>
                  <a:srgbClr val="0070C0"/>
                </a:solidFill>
                <a:latin typeface="Arial" charset="0"/>
                <a:ea typeface="Arial" charset="0"/>
                <a:cs typeface="Arial" charset="0"/>
              </a:rPr>
              <a:t>Host controls</a:t>
            </a:r>
          </a:p>
          <a:p>
            <a:pPr marL="236537">
              <a:spcAft>
                <a:spcPts val="800"/>
              </a:spcAft>
              <a:buSzPct val="90000"/>
            </a:pPr>
            <a:r>
              <a:rPr lang="en-US" altLang="en-US" sz="2200" b="1" dirty="0">
                <a:solidFill>
                  <a:srgbClr val="0070C0"/>
                </a:solidFill>
                <a:latin typeface="Arial" charset="0"/>
                <a:ea typeface="Arial" charset="0"/>
                <a:cs typeface="Arial" charset="0"/>
              </a:rPr>
              <a:t>Manage participants</a:t>
            </a:r>
          </a:p>
          <a:p>
            <a:pPr marL="236537">
              <a:spcAft>
                <a:spcPts val="800"/>
              </a:spcAft>
              <a:buSzPct val="90000"/>
            </a:pPr>
            <a:r>
              <a:rPr lang="en-US" altLang="en-US" sz="2200" b="1" dirty="0">
                <a:solidFill>
                  <a:srgbClr val="0070C0"/>
                </a:solidFill>
                <a:latin typeface="Arial" charset="0"/>
                <a:ea typeface="Arial" charset="0"/>
                <a:cs typeface="Arial" charset="0"/>
              </a:rPr>
              <a:t>Meeting Settings</a:t>
            </a:r>
          </a:p>
        </p:txBody>
      </p:sp>
      <p:sp>
        <p:nvSpPr>
          <p:cNvPr id="10" name="Rectangle 9"/>
          <p:cNvSpPr/>
          <p:nvPr/>
        </p:nvSpPr>
        <p:spPr>
          <a:xfrm>
            <a:off x="2476499" y="4980460"/>
            <a:ext cx="4054930"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7">
              <a:spcAft>
                <a:spcPts val="800"/>
              </a:spcAft>
              <a:buSzPct val="90000"/>
            </a:pPr>
            <a:r>
              <a:rPr lang="en-US" altLang="en-US" sz="2200" b="1" dirty="0">
                <a:solidFill>
                  <a:srgbClr val="0070C0"/>
                </a:solidFill>
                <a:latin typeface="Arial" charset="0"/>
                <a:ea typeface="Arial" charset="0"/>
                <a:cs typeface="Arial" charset="0"/>
              </a:rPr>
              <a:t>Chat &amp; participation </a:t>
            </a:r>
          </a:p>
          <a:p>
            <a:pPr marL="236537">
              <a:spcAft>
                <a:spcPts val="800"/>
              </a:spcAft>
              <a:buSzPct val="90000"/>
            </a:pPr>
            <a:r>
              <a:rPr lang="en-US" altLang="en-US" sz="2200" b="1" dirty="0">
                <a:solidFill>
                  <a:srgbClr val="0070C0"/>
                </a:solidFill>
                <a:latin typeface="Arial" charset="0"/>
                <a:ea typeface="Arial" charset="0"/>
                <a:cs typeface="Arial" charset="0"/>
              </a:rPr>
              <a:t>Polls and Breakouts</a:t>
            </a:r>
          </a:p>
          <a:p>
            <a:pPr marL="236537">
              <a:spcAft>
                <a:spcPts val="800"/>
              </a:spcAft>
              <a:buSzPct val="90000"/>
            </a:pPr>
            <a:r>
              <a:rPr lang="en-US" altLang="en-US" sz="2200" b="1" dirty="0">
                <a:solidFill>
                  <a:srgbClr val="0070C0"/>
                </a:solidFill>
                <a:latin typeface="Arial" charset="0"/>
                <a:ea typeface="Arial" charset="0"/>
                <a:cs typeface="Arial" charset="0"/>
              </a:rPr>
              <a:t>Questions</a:t>
            </a:r>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5199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Meeting layouts &amp; screen sharing</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583865" y="3120910"/>
            <a:ext cx="1859973" cy="715415"/>
          </a:xfrm>
          <a:prstGeom prst="rightArrow">
            <a:avLst/>
          </a:prstGeom>
          <a:gradFill>
            <a:gsLst>
              <a:gs pos="69000">
                <a:srgbClr val="BAE6D9"/>
              </a:gs>
              <a:gs pos="28000">
                <a:srgbClr val="BAE5D8"/>
              </a:gs>
              <a:gs pos="54000">
                <a:srgbClr val="ECECEC">
                  <a:lumMod val="92000"/>
                  <a:lumOff val="8000"/>
                </a:srgbClr>
              </a:gs>
              <a:gs pos="46000">
                <a:srgbClr val="ECECEC"/>
              </a:gs>
              <a:gs pos="0">
                <a:srgbClr val="5B9BD5"/>
              </a:gs>
              <a:gs pos="100000">
                <a:srgbClr val="5B9BD5"/>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90" descr="C:\Users\mf2820\Desktop\PILOTS\Zoom\ZoomLogo.jpg"/>
          <p:cNvPicPr preferRelativeResize="0"/>
          <p:nvPr/>
        </p:nvPicPr>
        <p:blipFill rotWithShape="1">
          <a:blip r:embed="rId3">
            <a:alphaModFix/>
          </a:blip>
          <a:srcRect/>
          <a:stretch/>
        </p:blipFill>
        <p:spPr>
          <a:xfrm>
            <a:off x="685800" y="3223762"/>
            <a:ext cx="2242723" cy="50971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038" y="3228647"/>
            <a:ext cx="1028700" cy="504825"/>
          </a:xfrm>
          <a:prstGeom prst="rect">
            <a:avLst/>
          </a:prstGeom>
        </p:spPr>
      </p:pic>
    </p:spTree>
    <p:extLst>
      <p:ext uri="{BB962C8B-B14F-4D97-AF65-F5344CB8AC3E}">
        <p14:creationId xmlns:p14="http://schemas.microsoft.com/office/powerpoint/2010/main" val="1024277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Meeting Layouts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324600" y="2136681"/>
            <a:ext cx="1066800" cy="19019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Participants</a:t>
            </a:r>
          </a:p>
        </p:txBody>
      </p:sp>
      <p:sp>
        <p:nvSpPr>
          <p:cNvPr id="12" name="Rectangle 11"/>
          <p:cNvSpPr/>
          <p:nvPr/>
        </p:nvSpPr>
        <p:spPr>
          <a:xfrm>
            <a:off x="2133600" y="2136681"/>
            <a:ext cx="4103687" cy="3044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Grid of participant webcams</a:t>
            </a:r>
          </a:p>
        </p:txBody>
      </p:sp>
      <p:sp>
        <p:nvSpPr>
          <p:cNvPr id="13" name="Rectangle 12"/>
          <p:cNvSpPr/>
          <p:nvPr/>
        </p:nvSpPr>
        <p:spPr>
          <a:xfrm>
            <a:off x="6324600" y="4114799"/>
            <a:ext cx="1066800" cy="16002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Chat</a:t>
            </a:r>
          </a:p>
        </p:txBody>
      </p:sp>
      <p:sp>
        <p:nvSpPr>
          <p:cNvPr id="14" name="Rectangle 13"/>
          <p:cNvSpPr/>
          <p:nvPr/>
        </p:nvSpPr>
        <p:spPr>
          <a:xfrm>
            <a:off x="2133599" y="5257800"/>
            <a:ext cx="4103687" cy="44631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Meeting Controls</a:t>
            </a:r>
          </a:p>
        </p:txBody>
      </p:sp>
      <p:sp>
        <p:nvSpPr>
          <p:cNvPr id="2" name="TextBox 1"/>
          <p:cNvSpPr txBox="1"/>
          <p:nvPr/>
        </p:nvSpPr>
        <p:spPr>
          <a:xfrm>
            <a:off x="3390900" y="1597732"/>
            <a:ext cx="2362200" cy="400110"/>
          </a:xfrm>
          <a:prstGeom prst="rect">
            <a:avLst/>
          </a:prstGeom>
          <a:noFill/>
        </p:spPr>
        <p:txBody>
          <a:bodyPr wrap="square" rtlCol="0">
            <a:spAutoFit/>
          </a:bodyPr>
          <a:lstStyle/>
          <a:p>
            <a:pPr algn="ctr"/>
            <a:r>
              <a:rPr lang="en-US" sz="2000" b="1" dirty="0">
                <a:solidFill>
                  <a:schemeClr val="tx1">
                    <a:lumMod val="65000"/>
                    <a:lumOff val="35000"/>
                  </a:schemeClr>
                </a:solidFill>
              </a:rPr>
              <a:t>Gallery View</a:t>
            </a:r>
          </a:p>
        </p:txBody>
      </p:sp>
    </p:spTree>
    <p:extLst>
      <p:ext uri="{BB962C8B-B14F-4D97-AF65-F5344CB8AC3E}">
        <p14:creationId xmlns:p14="http://schemas.microsoft.com/office/powerpoint/2010/main" val="1554129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Meeting Layouts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324600" y="2136681"/>
            <a:ext cx="1066800" cy="19019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Participants</a:t>
            </a:r>
          </a:p>
        </p:txBody>
      </p:sp>
      <p:sp>
        <p:nvSpPr>
          <p:cNvPr id="12" name="Rectangle 11"/>
          <p:cNvSpPr/>
          <p:nvPr/>
        </p:nvSpPr>
        <p:spPr>
          <a:xfrm>
            <a:off x="2133600" y="2850685"/>
            <a:ext cx="4103687" cy="2330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Speaker on Webcam</a:t>
            </a:r>
          </a:p>
        </p:txBody>
      </p:sp>
      <p:sp>
        <p:nvSpPr>
          <p:cNvPr id="13" name="Rectangle 12"/>
          <p:cNvSpPr/>
          <p:nvPr/>
        </p:nvSpPr>
        <p:spPr>
          <a:xfrm>
            <a:off x="6324600" y="4114799"/>
            <a:ext cx="1066800" cy="16002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Chat</a:t>
            </a:r>
          </a:p>
        </p:txBody>
      </p:sp>
      <p:sp>
        <p:nvSpPr>
          <p:cNvPr id="14" name="Rectangle 13"/>
          <p:cNvSpPr/>
          <p:nvPr/>
        </p:nvSpPr>
        <p:spPr>
          <a:xfrm>
            <a:off x="2133599" y="5257800"/>
            <a:ext cx="4103687" cy="44631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Meeting Controls</a:t>
            </a:r>
          </a:p>
        </p:txBody>
      </p:sp>
      <p:sp>
        <p:nvSpPr>
          <p:cNvPr id="2" name="TextBox 1"/>
          <p:cNvSpPr txBox="1"/>
          <p:nvPr/>
        </p:nvSpPr>
        <p:spPr>
          <a:xfrm>
            <a:off x="3390900" y="1597732"/>
            <a:ext cx="2362200" cy="400110"/>
          </a:xfrm>
          <a:prstGeom prst="rect">
            <a:avLst/>
          </a:prstGeom>
          <a:noFill/>
        </p:spPr>
        <p:txBody>
          <a:bodyPr wrap="square" rtlCol="0">
            <a:spAutoFit/>
          </a:bodyPr>
          <a:lstStyle/>
          <a:p>
            <a:pPr algn="ctr"/>
            <a:r>
              <a:rPr lang="en-US" sz="2000" b="1" dirty="0">
                <a:solidFill>
                  <a:schemeClr val="tx1">
                    <a:lumMod val="65000"/>
                    <a:lumOff val="35000"/>
                  </a:schemeClr>
                </a:solidFill>
              </a:rPr>
              <a:t>Speaker View</a:t>
            </a:r>
          </a:p>
        </p:txBody>
      </p:sp>
      <p:sp>
        <p:nvSpPr>
          <p:cNvPr id="15" name="Rectangle 14"/>
          <p:cNvSpPr/>
          <p:nvPr/>
        </p:nvSpPr>
        <p:spPr>
          <a:xfrm>
            <a:off x="2133599" y="2136680"/>
            <a:ext cx="4103687" cy="682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Thumbnails of participants webcams</a:t>
            </a:r>
          </a:p>
        </p:txBody>
      </p:sp>
    </p:spTree>
    <p:extLst>
      <p:ext uri="{BB962C8B-B14F-4D97-AF65-F5344CB8AC3E}">
        <p14:creationId xmlns:p14="http://schemas.microsoft.com/office/powerpoint/2010/main" val="4199891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Meeting Layouts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133600" y="2850685"/>
            <a:ext cx="4103687" cy="2330915"/>
          </a:xfrm>
          <a:prstGeom prst="rect">
            <a:avLst/>
          </a:prstGeom>
          <a:solidFill>
            <a:srgbClr val="34C34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Screen Share</a:t>
            </a:r>
          </a:p>
        </p:txBody>
      </p:sp>
      <p:sp>
        <p:nvSpPr>
          <p:cNvPr id="13" name="Rectangle 12"/>
          <p:cNvSpPr/>
          <p:nvPr/>
        </p:nvSpPr>
        <p:spPr>
          <a:xfrm>
            <a:off x="5967638" y="4016142"/>
            <a:ext cx="1126899" cy="14284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Chat</a:t>
            </a:r>
          </a:p>
        </p:txBody>
      </p:sp>
      <p:sp>
        <p:nvSpPr>
          <p:cNvPr id="14" name="Rectangle 13"/>
          <p:cNvSpPr/>
          <p:nvPr/>
        </p:nvSpPr>
        <p:spPr>
          <a:xfrm>
            <a:off x="2133600" y="2351178"/>
            <a:ext cx="4103687" cy="44631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Meeting Controls</a:t>
            </a:r>
          </a:p>
        </p:txBody>
      </p:sp>
      <p:sp>
        <p:nvSpPr>
          <p:cNvPr id="2" name="TextBox 1"/>
          <p:cNvSpPr txBox="1"/>
          <p:nvPr/>
        </p:nvSpPr>
        <p:spPr>
          <a:xfrm>
            <a:off x="3390900" y="1597732"/>
            <a:ext cx="2362200" cy="400110"/>
          </a:xfrm>
          <a:prstGeom prst="rect">
            <a:avLst/>
          </a:prstGeom>
          <a:noFill/>
        </p:spPr>
        <p:txBody>
          <a:bodyPr wrap="square" rtlCol="0">
            <a:spAutoFit/>
          </a:bodyPr>
          <a:lstStyle/>
          <a:p>
            <a:pPr algn="ctr"/>
            <a:r>
              <a:rPr lang="en-US" sz="2000" b="1" dirty="0">
                <a:solidFill>
                  <a:schemeClr val="tx1">
                    <a:lumMod val="65000"/>
                    <a:lumOff val="35000"/>
                  </a:schemeClr>
                </a:solidFill>
              </a:rPr>
              <a:t>Screen Share</a:t>
            </a:r>
          </a:p>
        </p:txBody>
      </p:sp>
      <p:sp>
        <p:nvSpPr>
          <p:cNvPr id="10" name="Rectangle 9"/>
          <p:cNvSpPr/>
          <p:nvPr/>
        </p:nvSpPr>
        <p:spPr>
          <a:xfrm>
            <a:off x="6623843" y="3016919"/>
            <a:ext cx="1066800" cy="12176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Participants</a:t>
            </a:r>
          </a:p>
        </p:txBody>
      </p:sp>
      <p:sp>
        <p:nvSpPr>
          <p:cNvPr id="16" name="Rectangle 15"/>
          <p:cNvSpPr/>
          <p:nvPr/>
        </p:nvSpPr>
        <p:spPr>
          <a:xfrm>
            <a:off x="5129438" y="2612383"/>
            <a:ext cx="1997756" cy="606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t>Thumbnails of participant webcams</a:t>
            </a:r>
          </a:p>
        </p:txBody>
      </p:sp>
    </p:spTree>
    <p:extLst>
      <p:ext uri="{BB962C8B-B14F-4D97-AF65-F5344CB8AC3E}">
        <p14:creationId xmlns:p14="http://schemas.microsoft.com/office/powerpoint/2010/main" val="11793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554"/>
        <p:cNvGrpSpPr/>
        <p:nvPr/>
      </p:nvGrpSpPr>
      <p:grpSpPr>
        <a:xfrm>
          <a:off x="0" y="0"/>
          <a:ext cx="0" cy="0"/>
          <a:chOff x="0" y="0"/>
          <a:chExt cx="0" cy="0"/>
        </a:xfrm>
      </p:grpSpPr>
      <p:sp>
        <p:nvSpPr>
          <p:cNvPr id="17" name="Google Shape;567;p41">
            <a:extLst>
              <a:ext uri="{FF2B5EF4-FFF2-40B4-BE49-F238E27FC236}">
                <a16:creationId xmlns:a16="http://schemas.microsoft.com/office/drawing/2014/main" id="{B84655A7-5F48-4040-BEC2-D7FE39E4E32C}"/>
              </a:ext>
            </a:extLst>
          </p:cNvPr>
          <p:cNvSpPr/>
          <p:nvPr/>
        </p:nvSpPr>
        <p:spPr>
          <a:xfrm rot="16200000">
            <a:off x="4620589" y="5642749"/>
            <a:ext cx="965194" cy="366272"/>
          </a:xfrm>
          <a:prstGeom prst="rightArrow">
            <a:avLst>
              <a:gd name="adj1" fmla="val 50000"/>
              <a:gd name="adj2" fmla="val 50000"/>
            </a:avLst>
          </a:prstGeom>
          <a:solidFill>
            <a:srgbClr val="37DA59"/>
          </a:solidFill>
          <a:ln w="25400" cap="rnd" cmpd="sng">
            <a:solidFill>
              <a:srgbClr val="002060">
                <a:alpha val="2470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55" name="Google Shape;555;p41"/>
          <p:cNvSpPr txBox="1">
            <a:spLocks noGrp="1"/>
          </p:cNvSpPr>
          <p:nvPr>
            <p:ph type="ctrTitle"/>
          </p:nvPr>
        </p:nvSpPr>
        <p:spPr>
          <a:xfrm>
            <a:off x="0" y="5"/>
            <a:ext cx="9144000" cy="1371595"/>
          </a:xfrm>
          <a:prstGeom prst="rect">
            <a:avLst/>
          </a:prstGeom>
          <a:solidFill>
            <a:srgbClr val="1D92D0"/>
          </a:solidFill>
          <a:ln w="9525" cap="rnd" cmpd="sng">
            <a:solidFill>
              <a:srgbClr val="005EAB">
                <a:alpha val="32941"/>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000" i="0" u="none" strike="noStrike" cap="none" dirty="0">
                <a:solidFill>
                  <a:schemeClr val="lt1"/>
                </a:solidFill>
                <a:latin typeface="Calibri"/>
                <a:ea typeface="Calibri"/>
                <a:cs typeface="Calibri"/>
                <a:sym typeface="Calibri"/>
              </a:rPr>
              <a:t>How to share your screen</a:t>
            </a:r>
            <a:endParaRPr sz="4000" i="0" u="none" strike="noStrike" cap="none" dirty="0">
              <a:solidFill>
                <a:schemeClr val="lt1"/>
              </a:solidFill>
              <a:latin typeface="Calibri"/>
              <a:ea typeface="Calibri"/>
              <a:cs typeface="Calibri"/>
              <a:sym typeface="Calibri"/>
            </a:endParaRPr>
          </a:p>
        </p:txBody>
      </p:sp>
      <p:sp>
        <p:nvSpPr>
          <p:cNvPr id="556" name="Google Shape;556;p41"/>
          <p:cNvSpPr txBox="1"/>
          <p:nvPr/>
        </p:nvSpPr>
        <p:spPr>
          <a:xfrm>
            <a:off x="0" y="6629400"/>
            <a:ext cx="9144000" cy="228600"/>
          </a:xfrm>
          <a:prstGeom prst="rect">
            <a:avLst/>
          </a:prstGeom>
          <a:solidFill>
            <a:srgbClr val="005EAB"/>
          </a:solidFill>
          <a:ln w="9525" cap="rnd" cmpd="sng">
            <a:solidFill>
              <a:srgbClr val="002060">
                <a:alpha val="14901"/>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57" name="Google Shape;557;p41"/>
          <p:cNvSpPr/>
          <p:nvPr/>
        </p:nvSpPr>
        <p:spPr>
          <a:xfrm>
            <a:off x="0" y="1371600"/>
            <a:ext cx="9144000" cy="5257800"/>
          </a:xfrm>
          <a:prstGeom prst="rect">
            <a:avLst/>
          </a:prstGeom>
          <a:noFill/>
          <a:ln w="9525" cap="rnd" cmpd="sng">
            <a:solidFill>
              <a:srgbClr val="D0CECE">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561" name="Google Shape;561;p41"/>
          <p:cNvPicPr preferRelativeResize="0"/>
          <p:nvPr/>
        </p:nvPicPr>
        <p:blipFill rotWithShape="1">
          <a:blip r:embed="rId3">
            <a:alphaModFix/>
          </a:blip>
          <a:srcRect/>
          <a:stretch/>
        </p:blipFill>
        <p:spPr>
          <a:xfrm>
            <a:off x="2921888" y="1726881"/>
            <a:ext cx="5441239" cy="3606600"/>
          </a:xfrm>
          <a:prstGeom prst="rect">
            <a:avLst/>
          </a:prstGeom>
          <a:noFill/>
          <a:ln>
            <a:noFill/>
          </a:ln>
        </p:spPr>
      </p:pic>
      <p:pic>
        <p:nvPicPr>
          <p:cNvPr id="562" name="Google Shape;562;p41"/>
          <p:cNvPicPr preferRelativeResize="0"/>
          <p:nvPr/>
        </p:nvPicPr>
        <p:blipFill rotWithShape="1">
          <a:blip r:embed="rId4">
            <a:alphaModFix/>
          </a:blip>
          <a:srcRect/>
          <a:stretch/>
        </p:blipFill>
        <p:spPr>
          <a:xfrm>
            <a:off x="4617411" y="5777065"/>
            <a:ext cx="971550" cy="523874"/>
          </a:xfrm>
          <a:prstGeom prst="rect">
            <a:avLst/>
          </a:prstGeom>
          <a:noFill/>
          <a:ln>
            <a:noFill/>
          </a:ln>
        </p:spPr>
      </p:pic>
      <p:sp>
        <p:nvSpPr>
          <p:cNvPr id="563" name="Google Shape;563;p41"/>
          <p:cNvSpPr/>
          <p:nvPr/>
        </p:nvSpPr>
        <p:spPr>
          <a:xfrm rot="6209636">
            <a:off x="6558945" y="3580683"/>
            <a:ext cx="1930388" cy="366272"/>
          </a:xfrm>
          <a:prstGeom prst="rightArrow">
            <a:avLst>
              <a:gd name="adj1" fmla="val 50000"/>
              <a:gd name="adj2" fmla="val 50000"/>
            </a:avLst>
          </a:prstGeom>
          <a:solidFill>
            <a:srgbClr val="37DA59"/>
          </a:solidFill>
          <a:ln w="25400" cap="rnd" cmpd="sng">
            <a:solidFill>
              <a:srgbClr val="002060">
                <a:alpha val="2470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4" name="Google Shape;564;p41"/>
          <p:cNvSpPr/>
          <p:nvPr/>
        </p:nvSpPr>
        <p:spPr>
          <a:xfrm>
            <a:off x="7185102" y="2250403"/>
            <a:ext cx="1894634" cy="1276276"/>
          </a:xfrm>
          <a:prstGeom prst="roundRect">
            <a:avLst>
              <a:gd name="adj" fmla="val 16667"/>
            </a:avLst>
          </a:prstGeom>
          <a:solidFill>
            <a:schemeClr val="lt1"/>
          </a:solidFill>
          <a:ln w="25400" cap="rnd" cmpd="sng">
            <a:solidFill>
              <a:srgbClr val="36DA58">
                <a:alpha val="4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B0F0"/>
                </a:solidFill>
                <a:latin typeface="Arial"/>
                <a:ea typeface="Arial"/>
                <a:cs typeface="Arial"/>
                <a:sym typeface="Arial"/>
              </a:rPr>
              <a:t>3. Click </a:t>
            </a:r>
            <a:endParaRPr dirty="0"/>
          </a:p>
          <a:p>
            <a:pPr marL="0" marR="0" lvl="0" indent="0" algn="ctr" rtl="0">
              <a:spcBef>
                <a:spcPts val="0"/>
              </a:spcBef>
              <a:spcAft>
                <a:spcPts val="0"/>
              </a:spcAft>
              <a:buNone/>
            </a:pPr>
            <a:r>
              <a:rPr lang="en-US" sz="1800" b="1" dirty="0">
                <a:solidFill>
                  <a:srgbClr val="00B0F0"/>
                </a:solidFill>
                <a:latin typeface="Arial"/>
                <a:ea typeface="Arial"/>
                <a:cs typeface="Arial"/>
                <a:sym typeface="Arial"/>
              </a:rPr>
              <a:t>Share Screen</a:t>
            </a:r>
            <a:endParaRPr sz="1800" b="1" dirty="0">
              <a:solidFill>
                <a:srgbClr val="00B0F0"/>
              </a:solidFill>
              <a:latin typeface="Arial"/>
              <a:ea typeface="Arial"/>
              <a:cs typeface="Arial"/>
              <a:sym typeface="Arial"/>
            </a:endParaRPr>
          </a:p>
        </p:txBody>
      </p:sp>
      <p:sp>
        <p:nvSpPr>
          <p:cNvPr id="565" name="Google Shape;565;p41"/>
          <p:cNvSpPr/>
          <p:nvPr/>
        </p:nvSpPr>
        <p:spPr>
          <a:xfrm rot="974366">
            <a:off x="1190836" y="2556562"/>
            <a:ext cx="1930388" cy="366272"/>
          </a:xfrm>
          <a:prstGeom prst="rightArrow">
            <a:avLst>
              <a:gd name="adj1" fmla="val 50000"/>
              <a:gd name="adj2" fmla="val 50000"/>
            </a:avLst>
          </a:prstGeom>
          <a:solidFill>
            <a:srgbClr val="37DA59"/>
          </a:solidFill>
          <a:ln w="25400" cap="rnd" cmpd="sng">
            <a:solidFill>
              <a:srgbClr val="002060">
                <a:alpha val="2470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6" name="Google Shape;566;p41"/>
          <p:cNvSpPr/>
          <p:nvPr/>
        </p:nvSpPr>
        <p:spPr>
          <a:xfrm>
            <a:off x="353619" y="1759659"/>
            <a:ext cx="2173139" cy="1276276"/>
          </a:xfrm>
          <a:prstGeom prst="roundRect">
            <a:avLst>
              <a:gd name="adj" fmla="val 16667"/>
            </a:avLst>
          </a:prstGeom>
          <a:solidFill>
            <a:schemeClr val="lt1"/>
          </a:solidFill>
          <a:ln w="25400" cap="rnd" cmpd="sng">
            <a:solidFill>
              <a:srgbClr val="36DA58">
                <a:alpha val="4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B0F0"/>
                </a:solidFill>
                <a:latin typeface="Arial"/>
                <a:ea typeface="Arial"/>
                <a:cs typeface="Arial"/>
                <a:sym typeface="Arial"/>
              </a:rPr>
              <a:t>2. Select either Desktop or Application</a:t>
            </a:r>
            <a:endParaRPr sz="1800" b="1" dirty="0">
              <a:solidFill>
                <a:srgbClr val="00B0F0"/>
              </a:solidFill>
              <a:latin typeface="Arial"/>
              <a:ea typeface="Arial"/>
              <a:cs typeface="Arial"/>
              <a:sym typeface="Arial"/>
            </a:endParaRPr>
          </a:p>
        </p:txBody>
      </p:sp>
      <p:sp>
        <p:nvSpPr>
          <p:cNvPr id="567" name="Google Shape;567;p41"/>
          <p:cNvSpPr/>
          <p:nvPr/>
        </p:nvSpPr>
        <p:spPr>
          <a:xfrm>
            <a:off x="2039866" y="4662442"/>
            <a:ext cx="965194" cy="366272"/>
          </a:xfrm>
          <a:prstGeom prst="rightArrow">
            <a:avLst>
              <a:gd name="adj1" fmla="val 50000"/>
              <a:gd name="adj2" fmla="val 50000"/>
            </a:avLst>
          </a:prstGeom>
          <a:solidFill>
            <a:srgbClr val="37DA59"/>
          </a:solidFill>
          <a:ln w="25400" cap="rnd" cmpd="sng">
            <a:solidFill>
              <a:srgbClr val="002060">
                <a:alpha val="2470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8" name="Google Shape;568;p41"/>
          <p:cNvSpPr/>
          <p:nvPr/>
        </p:nvSpPr>
        <p:spPr>
          <a:xfrm>
            <a:off x="2500746" y="5555588"/>
            <a:ext cx="1814026" cy="880086"/>
          </a:xfrm>
          <a:prstGeom prst="roundRect">
            <a:avLst>
              <a:gd name="adj" fmla="val 16667"/>
            </a:avLst>
          </a:prstGeom>
          <a:solidFill>
            <a:schemeClr val="lt1"/>
          </a:solidFill>
          <a:ln w="25400" cap="rnd" cmpd="sng">
            <a:solidFill>
              <a:srgbClr val="36DA58">
                <a:alpha val="4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B0F0"/>
                </a:solidFill>
                <a:latin typeface="Arial"/>
                <a:ea typeface="Arial"/>
                <a:cs typeface="Arial"/>
                <a:sym typeface="Arial"/>
              </a:rPr>
              <a:t>1. Click </a:t>
            </a:r>
            <a:endParaRPr sz="1800" dirty="0"/>
          </a:p>
          <a:p>
            <a:pPr marL="0" marR="0" lvl="0" indent="0" algn="ctr" rtl="0">
              <a:spcBef>
                <a:spcPts val="0"/>
              </a:spcBef>
              <a:spcAft>
                <a:spcPts val="0"/>
              </a:spcAft>
              <a:buNone/>
            </a:pPr>
            <a:r>
              <a:rPr lang="en-US" sz="1800" b="1" dirty="0">
                <a:solidFill>
                  <a:srgbClr val="00B0F0"/>
                </a:solidFill>
                <a:latin typeface="Arial"/>
                <a:ea typeface="Arial"/>
                <a:cs typeface="Arial"/>
                <a:sym typeface="Arial"/>
              </a:rPr>
              <a:t>Share Screen</a:t>
            </a:r>
            <a:endParaRPr sz="1800" b="1" dirty="0">
              <a:solidFill>
                <a:srgbClr val="00B0F0"/>
              </a:solidFill>
              <a:latin typeface="Arial"/>
              <a:ea typeface="Arial"/>
              <a:cs typeface="Arial"/>
              <a:sym typeface="Arial"/>
            </a:endParaRPr>
          </a:p>
        </p:txBody>
      </p:sp>
      <p:sp>
        <p:nvSpPr>
          <p:cNvPr id="569" name="Google Shape;569;p41"/>
          <p:cNvSpPr/>
          <p:nvPr/>
        </p:nvSpPr>
        <p:spPr>
          <a:xfrm>
            <a:off x="4510466" y="5657125"/>
            <a:ext cx="1118170" cy="767561"/>
          </a:xfrm>
          <a:prstGeom prst="frame">
            <a:avLst>
              <a:gd name="adj1" fmla="val 14922"/>
            </a:avLst>
          </a:prstGeom>
          <a:solidFill>
            <a:srgbClr val="39E45D"/>
          </a:solidFill>
          <a:ln w="25400" cap="rnd" cmpd="sng">
            <a:solidFill>
              <a:srgbClr val="002060">
                <a:alpha val="2274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558" name="Google Shape;558;p41"/>
          <p:cNvGrpSpPr/>
          <p:nvPr/>
        </p:nvGrpSpPr>
        <p:grpSpPr>
          <a:xfrm>
            <a:off x="-520843" y="2568985"/>
            <a:ext cx="2769072" cy="3386439"/>
            <a:chOff x="-647346" y="3843466"/>
            <a:chExt cx="2564270" cy="3126219"/>
          </a:xfrm>
        </p:grpSpPr>
        <p:sp>
          <p:nvSpPr>
            <p:cNvPr id="559" name="Google Shape;559;p41"/>
            <p:cNvSpPr/>
            <p:nvPr/>
          </p:nvSpPr>
          <p:spPr>
            <a:xfrm>
              <a:off x="53074" y="5255852"/>
              <a:ext cx="1863850" cy="1713833"/>
            </a:xfrm>
            <a:prstGeom prst="rect">
              <a:avLst/>
            </a:prstGeom>
            <a:solidFill>
              <a:schemeClr val="lt1"/>
            </a:solidFill>
            <a:ln w="38100" cap="rnd" cmpd="sng">
              <a:solidFill>
                <a:srgbClr val="FF6100">
                  <a:alpha val="48627"/>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21D32C"/>
                  </a:solidFill>
                  <a:latin typeface="Calibri"/>
                  <a:ea typeface="Calibri"/>
                  <a:cs typeface="Calibri"/>
                  <a:sym typeface="Calibri"/>
                </a:rPr>
                <a:t> Tip: </a:t>
              </a:r>
              <a:endParaRPr dirty="0"/>
            </a:p>
            <a:p>
              <a:pPr marL="0" marR="0" lvl="0" indent="0" algn="ctr" rtl="0">
                <a:spcBef>
                  <a:spcPts val="0"/>
                </a:spcBef>
                <a:spcAft>
                  <a:spcPts val="0"/>
                </a:spcAft>
                <a:buNone/>
              </a:pPr>
              <a:r>
                <a:rPr lang="en-US" sz="1800" dirty="0">
                  <a:solidFill>
                    <a:srgbClr val="0070C0"/>
                  </a:solidFill>
                  <a:latin typeface="Calibri"/>
                  <a:ea typeface="Calibri"/>
                  <a:cs typeface="Calibri"/>
                  <a:sym typeface="Calibri"/>
                </a:rPr>
                <a:t>Check the “Share computer sound” box if you want to share audio from a YouTube video.</a:t>
              </a:r>
              <a:endParaRPr sz="1800" dirty="0">
                <a:solidFill>
                  <a:srgbClr val="0070C0"/>
                </a:solidFill>
                <a:latin typeface="Calibri"/>
                <a:ea typeface="Calibri"/>
                <a:cs typeface="Calibri"/>
                <a:sym typeface="Calibri"/>
              </a:endParaRPr>
            </a:p>
          </p:txBody>
        </p:sp>
        <p:pic>
          <p:nvPicPr>
            <p:cNvPr id="560" name="Google Shape;560;p41"/>
            <p:cNvPicPr preferRelativeResize="0"/>
            <p:nvPr/>
          </p:nvPicPr>
          <p:blipFill rotWithShape="1">
            <a:blip r:embed="rId5">
              <a:alphaModFix/>
            </a:blip>
            <a:srcRect/>
            <a:stretch/>
          </p:blipFill>
          <p:spPr>
            <a:xfrm rot="10800000" flipH="1">
              <a:off x="-647346" y="3843466"/>
              <a:ext cx="2199198" cy="2199198"/>
            </a:xfrm>
            <a:prstGeom prst="rect">
              <a:avLst/>
            </a:prstGeom>
            <a:noFill/>
            <a:ln>
              <a:noFill/>
            </a:ln>
          </p:spPr>
        </p:pic>
      </p:grpSp>
    </p:spTree>
    <p:extLst>
      <p:ext uri="{BB962C8B-B14F-4D97-AF65-F5344CB8AC3E}">
        <p14:creationId xmlns:p14="http://schemas.microsoft.com/office/powerpoint/2010/main" val="31428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1000"/>
                                        <p:tgtEl>
                                          <p:spTgt spid="565"/>
                                        </p:tgtEl>
                                      </p:cBhvr>
                                    </p:animEffect>
                                  </p:childTnLst>
                                </p:cTn>
                              </p:par>
                              <p:par>
                                <p:cTn id="8" presetID="10" presetClass="entr" presetSubtype="0" fill="hold" nodeType="withEffect">
                                  <p:stCondLst>
                                    <p:cond delay="0"/>
                                  </p:stCondLst>
                                  <p:childTnLst>
                                    <p:set>
                                      <p:cBhvr>
                                        <p:cTn id="9" dur="1" fill="hold">
                                          <p:stCondLst>
                                            <p:cond delay="0"/>
                                          </p:stCondLst>
                                        </p:cTn>
                                        <p:tgtEl>
                                          <p:spTgt spid="566"/>
                                        </p:tgtEl>
                                        <p:attrNameLst>
                                          <p:attrName>style.visibility</p:attrName>
                                        </p:attrNameLst>
                                      </p:cBhvr>
                                      <p:to>
                                        <p:strVal val="visible"/>
                                      </p:to>
                                    </p:set>
                                    <p:animEffect transition="in" filter="fade">
                                      <p:cBhvr>
                                        <p:cTn id="10" dur="1000"/>
                                        <p:tgtEl>
                                          <p:spTgt spid="5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3"/>
                                        </p:tgtEl>
                                        <p:attrNameLst>
                                          <p:attrName>style.visibility</p:attrName>
                                        </p:attrNameLst>
                                      </p:cBhvr>
                                      <p:to>
                                        <p:strVal val="visible"/>
                                      </p:to>
                                    </p:set>
                                    <p:animEffect transition="in" filter="fade">
                                      <p:cBhvr>
                                        <p:cTn id="15" dur="1000"/>
                                        <p:tgtEl>
                                          <p:spTgt spid="563"/>
                                        </p:tgtEl>
                                      </p:cBhvr>
                                    </p:animEffect>
                                  </p:childTnLst>
                                </p:cTn>
                              </p:par>
                              <p:par>
                                <p:cTn id="16" presetID="10" presetClass="entr" presetSubtype="0" fill="hold" nodeType="withEffect">
                                  <p:stCondLst>
                                    <p:cond delay="0"/>
                                  </p:stCondLst>
                                  <p:childTnLst>
                                    <p:set>
                                      <p:cBhvr>
                                        <p:cTn id="17" dur="1" fill="hold">
                                          <p:stCondLst>
                                            <p:cond delay="0"/>
                                          </p:stCondLst>
                                        </p:cTn>
                                        <p:tgtEl>
                                          <p:spTgt spid="564"/>
                                        </p:tgtEl>
                                        <p:attrNameLst>
                                          <p:attrName>style.visibility</p:attrName>
                                        </p:attrNameLst>
                                      </p:cBhvr>
                                      <p:to>
                                        <p:strVal val="visible"/>
                                      </p:to>
                                    </p:set>
                                    <p:animEffect transition="in" filter="fade">
                                      <p:cBhvr>
                                        <p:cTn id="18" dur="1000"/>
                                        <p:tgtEl>
                                          <p:spTgt spid="5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8"/>
                                        </p:tgtEl>
                                        <p:attrNameLst>
                                          <p:attrName>style.visibility</p:attrName>
                                        </p:attrNameLst>
                                      </p:cBhvr>
                                      <p:to>
                                        <p:strVal val="visible"/>
                                      </p:to>
                                    </p:set>
                                    <p:animEffect transition="in" filter="fade">
                                      <p:cBhvr>
                                        <p:cTn id="23" dur="1000"/>
                                        <p:tgtEl>
                                          <p:spTgt spid="558"/>
                                        </p:tgtEl>
                                      </p:cBhvr>
                                    </p:animEffect>
                                  </p:childTnLst>
                                </p:cTn>
                              </p:par>
                              <p:par>
                                <p:cTn id="24" presetID="10" presetClass="entr" presetSubtype="0" fill="hold" nodeType="withEffect">
                                  <p:stCondLst>
                                    <p:cond delay="0"/>
                                  </p:stCondLst>
                                  <p:childTnLst>
                                    <p:set>
                                      <p:cBhvr>
                                        <p:cTn id="25" dur="1" fill="hold">
                                          <p:stCondLst>
                                            <p:cond delay="0"/>
                                          </p:stCondLst>
                                        </p:cTn>
                                        <p:tgtEl>
                                          <p:spTgt spid="567"/>
                                        </p:tgtEl>
                                        <p:attrNameLst>
                                          <p:attrName>style.visibility</p:attrName>
                                        </p:attrNameLst>
                                      </p:cBhvr>
                                      <p:to>
                                        <p:strVal val="visible"/>
                                      </p:to>
                                    </p:set>
                                    <p:animEffect transition="in" filter="fade">
                                      <p:cBhvr>
                                        <p:cTn id="26" dur="1000"/>
                                        <p:tgtEl>
                                          <p:spTgt spid="567"/>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000" b="1" dirty="0">
                <a:solidFill>
                  <a:schemeClr val="bg1"/>
                </a:solidFill>
                <a:ea typeface="Calibri" charset="0"/>
                <a:cs typeface="Calibri" charset="0"/>
              </a:rPr>
              <a:t>Host Controls on top in Screen Share</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457200" y="3170320"/>
            <a:ext cx="2769072" cy="3386439"/>
            <a:chOff x="-647346" y="3843466"/>
            <a:chExt cx="2564270" cy="3126219"/>
          </a:xfrm>
        </p:grpSpPr>
        <p:sp>
          <p:nvSpPr>
            <p:cNvPr id="14" name="Rectangle 13"/>
            <p:cNvSpPr/>
            <p:nvPr/>
          </p:nvSpPr>
          <p:spPr>
            <a:xfrm>
              <a:off x="53074" y="5255852"/>
              <a:ext cx="1863850" cy="1713833"/>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pPr algn="ctr"/>
              <a:r>
                <a:rPr lang="en-US" altLang="en-US" sz="1400" dirty="0">
                  <a:solidFill>
                    <a:srgbClr val="0070C0"/>
                  </a:solidFill>
                </a:rPr>
                <a:t>When in screen share mode your Host controls move to the </a:t>
              </a:r>
              <a:r>
                <a:rPr lang="en-US" altLang="en-US" sz="1400" b="1" i="1" dirty="0">
                  <a:solidFill>
                    <a:srgbClr val="0070C0"/>
                  </a:solidFill>
                </a:rPr>
                <a:t>top</a:t>
              </a:r>
              <a:r>
                <a:rPr lang="en-US" altLang="en-US" sz="1400" dirty="0">
                  <a:solidFill>
                    <a:srgbClr val="0070C0"/>
                  </a:solidFill>
                </a:rPr>
                <a:t> of the screen. Click on “More” to access the Chat and other options.</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647346" y="3843466"/>
              <a:ext cx="2199198" cy="2199198"/>
            </a:xfrm>
            <a:prstGeom prst="rect">
              <a:avLst/>
            </a:prstGeom>
          </p:spPr>
        </p:pic>
      </p:grpSp>
      <p:pic>
        <p:nvPicPr>
          <p:cNvPr id="10" name="Shape 173" descr="C:\Users\mf2820\Desktop\PILOTS\Zoom\screenshots from meetings\Hide_video_panel.jpg"/>
          <p:cNvPicPr preferRelativeResize="0"/>
          <p:nvPr/>
        </p:nvPicPr>
        <p:blipFill rotWithShape="1">
          <a:blip r:embed="rId5">
            <a:alphaModFix/>
          </a:blip>
          <a:srcRect/>
          <a:stretch/>
        </p:blipFill>
        <p:spPr>
          <a:xfrm>
            <a:off x="1905000" y="1563442"/>
            <a:ext cx="6705600" cy="2987987"/>
          </a:xfrm>
          <a:prstGeom prst="rect">
            <a:avLst/>
          </a:prstGeom>
          <a:noFill/>
          <a:ln>
            <a:noFill/>
          </a:ln>
        </p:spPr>
      </p:pic>
      <p:sp>
        <p:nvSpPr>
          <p:cNvPr id="11" name="Frame 10"/>
          <p:cNvSpPr/>
          <p:nvPr/>
        </p:nvSpPr>
        <p:spPr>
          <a:xfrm>
            <a:off x="6400800" y="1524000"/>
            <a:ext cx="734538" cy="537049"/>
          </a:xfrm>
          <a:prstGeom prst="frame">
            <a:avLst>
              <a:gd name="adj1" fmla="val 16340"/>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206525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33" name="Right Arrow 32"/>
          <p:cNvSpPr/>
          <p:nvPr/>
        </p:nvSpPr>
        <p:spPr>
          <a:xfrm rot="13323640">
            <a:off x="4686182" y="4535869"/>
            <a:ext cx="2774465" cy="270134"/>
          </a:xfrm>
          <a:prstGeom prst="rightArrow">
            <a:avLst/>
          </a:prstGeom>
          <a:solidFill>
            <a:srgbClr val="FF0000">
              <a:alpha val="71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6" y="3201762"/>
            <a:ext cx="6496166" cy="304508"/>
          </a:xfrm>
          <a:prstGeom prst="rect">
            <a:avLst/>
          </a:prstGeom>
        </p:spPr>
      </p:pic>
      <p:sp>
        <p:nvSpPr>
          <p:cNvPr id="28" name="Right Arrow 27"/>
          <p:cNvSpPr/>
          <p:nvPr/>
        </p:nvSpPr>
        <p:spPr>
          <a:xfrm rot="14328120">
            <a:off x="3948072" y="4477276"/>
            <a:ext cx="2015221" cy="287682"/>
          </a:xfrm>
          <a:prstGeom prst="rightArrow">
            <a:avLst/>
          </a:prstGeom>
          <a:solidFill>
            <a:srgbClr val="FF00AD">
              <a:alpha val="71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16200000">
            <a:off x="2673707" y="4848076"/>
            <a:ext cx="2470918" cy="289517"/>
          </a:xfrm>
          <a:prstGeom prst="rightArrow">
            <a:avLst/>
          </a:prstGeom>
          <a:solidFill>
            <a:srgbClr val="D11AC7">
              <a:alpha val="70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6800000">
            <a:off x="1700225" y="4863352"/>
            <a:ext cx="2470918" cy="289517"/>
          </a:xfrm>
          <a:prstGeom prst="rightArrow">
            <a:avLst/>
          </a:prstGeom>
          <a:solidFill>
            <a:srgbClr val="00B0F0">
              <a:alpha val="71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16200000">
            <a:off x="35955" y="4587908"/>
            <a:ext cx="1939691" cy="227273"/>
          </a:xfrm>
          <a:prstGeom prst="rightArrow">
            <a:avLst/>
          </a:prstGeom>
          <a:solidFill>
            <a:srgbClr val="37DA59">
              <a:alpha val="70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94836" y="5443069"/>
            <a:ext cx="7806164" cy="1186331"/>
          </a:xfrm>
          <a:prstGeom prst="rect">
            <a:avLst/>
          </a:prstGeom>
          <a:solidFill>
            <a:srgbClr val="F6F6F6"/>
          </a:solidFill>
        </p:spPr>
        <p:txBody>
          <a:bodyPr wrap="square" rtlCol="0">
            <a:spAutoFit/>
          </a:bodyPr>
          <a:lstStyle/>
          <a:p>
            <a:endParaRPr lang="en-US" dirty="0"/>
          </a:p>
        </p:txBody>
      </p:sp>
      <p:sp>
        <p:nvSpPr>
          <p:cNvPr id="21" name="Rectangle 20"/>
          <p:cNvSpPr/>
          <p:nvPr/>
        </p:nvSpPr>
        <p:spPr>
          <a:xfrm>
            <a:off x="2089689" y="5477905"/>
            <a:ext cx="1441766" cy="937056"/>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rgbClr val="00B0F0"/>
                </a:solidFill>
                <a:latin typeface="Arial" charset="0"/>
                <a:ea typeface="Arial" charset="0"/>
                <a:cs typeface="Arial" charset="0"/>
              </a:rPr>
              <a:t>See Participants</a:t>
            </a:r>
            <a:endParaRPr lang="en-US" sz="1600" dirty="0">
              <a:solidFill>
                <a:srgbClr val="00B0F0"/>
              </a:solidFill>
              <a:latin typeface="Arial" charset="0"/>
              <a:ea typeface="Arial" charset="0"/>
              <a:cs typeface="Arial" charset="0"/>
            </a:endParaRPr>
          </a:p>
        </p:txBody>
      </p:sp>
      <p:sp>
        <p:nvSpPr>
          <p:cNvPr id="23" name="Rectangle 22"/>
          <p:cNvSpPr/>
          <p:nvPr/>
        </p:nvSpPr>
        <p:spPr>
          <a:xfrm>
            <a:off x="3657600" y="5477905"/>
            <a:ext cx="1271000" cy="937056"/>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400" b="1" dirty="0">
              <a:solidFill>
                <a:srgbClr val="D11AC7"/>
              </a:solidFill>
              <a:latin typeface="Arial" charset="0"/>
              <a:ea typeface="Arial" charset="0"/>
              <a:cs typeface="Arial" charset="0"/>
            </a:endParaRPr>
          </a:p>
          <a:p>
            <a:pPr algn="ctr"/>
            <a:r>
              <a:rPr lang="en-US" altLang="en-US" sz="1400" b="1" dirty="0">
                <a:solidFill>
                  <a:srgbClr val="D11AC7"/>
                </a:solidFill>
                <a:latin typeface="Arial" charset="0"/>
                <a:ea typeface="Arial" charset="0"/>
                <a:cs typeface="Arial" charset="0"/>
              </a:rPr>
              <a:t>Share Screen</a:t>
            </a:r>
            <a:r>
              <a:rPr lang="en-US" altLang="en-US" sz="1100" b="1" dirty="0">
                <a:solidFill>
                  <a:srgbClr val="D11AC7"/>
                </a:solidFill>
                <a:latin typeface="Arial" charset="0"/>
                <a:ea typeface="Arial" charset="0"/>
                <a:cs typeface="Arial" charset="0"/>
              </a:rPr>
              <a:t> </a:t>
            </a:r>
          </a:p>
          <a:p>
            <a:pPr algn="ctr"/>
            <a:r>
              <a:rPr lang="en-US" altLang="en-US" sz="1100" b="1" dirty="0">
                <a:solidFill>
                  <a:schemeClr val="bg1">
                    <a:lumMod val="50000"/>
                  </a:schemeClr>
                </a:solidFill>
                <a:latin typeface="Arial" charset="0"/>
                <a:ea typeface="Arial" charset="0"/>
                <a:cs typeface="Arial" charset="0"/>
              </a:rPr>
              <a:t>(If granted by Host)</a:t>
            </a:r>
            <a:endParaRPr lang="en-US" sz="1100" dirty="0">
              <a:solidFill>
                <a:schemeClr val="bg1">
                  <a:lumMod val="50000"/>
                </a:schemeClr>
              </a:solidFill>
              <a:latin typeface="Arial" charset="0"/>
              <a:ea typeface="Arial" charset="0"/>
              <a:cs typeface="Arial" charset="0"/>
            </a:endParaRPr>
          </a:p>
          <a:p>
            <a:pPr algn="ctr"/>
            <a:endParaRPr lang="en-US" sz="1400" dirty="0">
              <a:solidFill>
                <a:srgbClr val="D11AC7"/>
              </a:solidFill>
              <a:latin typeface="Arial" charset="0"/>
              <a:ea typeface="Arial" charset="0"/>
              <a:cs typeface="Arial" charset="0"/>
            </a:endParaRPr>
          </a:p>
        </p:txBody>
      </p:sp>
      <p:sp>
        <p:nvSpPr>
          <p:cNvPr id="24" name="Rectangle 23"/>
          <p:cNvSpPr/>
          <p:nvPr/>
        </p:nvSpPr>
        <p:spPr>
          <a:xfrm>
            <a:off x="5077271" y="5477906"/>
            <a:ext cx="1323529" cy="937056"/>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rgbClr val="FF00AD"/>
                </a:solidFill>
                <a:latin typeface="Arial" charset="0"/>
                <a:ea typeface="Arial" charset="0"/>
                <a:cs typeface="Arial" charset="0"/>
              </a:rPr>
              <a:t>Chat</a:t>
            </a:r>
            <a:endParaRPr lang="en-US" sz="1600" dirty="0">
              <a:solidFill>
                <a:srgbClr val="FF00AD"/>
              </a:solidFill>
              <a:latin typeface="Arial" charset="0"/>
              <a:ea typeface="Arial" charset="0"/>
              <a:cs typeface="Arial" charset="0"/>
            </a:endParaRPr>
          </a:p>
        </p:txBody>
      </p:sp>
      <p:sp>
        <p:nvSpPr>
          <p:cNvPr id="20" name="Rectangle 19"/>
          <p:cNvSpPr/>
          <p:nvPr/>
        </p:nvSpPr>
        <p:spPr>
          <a:xfrm>
            <a:off x="276671" y="5477905"/>
            <a:ext cx="1685532" cy="937056"/>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rgbClr val="05B37A"/>
                </a:solidFill>
                <a:latin typeface="Arial" charset="0"/>
                <a:ea typeface="Arial" charset="0"/>
                <a:cs typeface="Arial" charset="0"/>
              </a:rPr>
              <a:t>Start/Stop </a:t>
            </a:r>
          </a:p>
          <a:p>
            <a:pPr algn="ctr"/>
            <a:r>
              <a:rPr lang="en-US" altLang="en-US" sz="1600" b="1" dirty="0">
                <a:solidFill>
                  <a:srgbClr val="05B37A"/>
                </a:solidFill>
                <a:latin typeface="Arial" charset="0"/>
                <a:ea typeface="Arial" charset="0"/>
                <a:cs typeface="Arial" charset="0"/>
              </a:rPr>
              <a:t>Mic and Cam</a:t>
            </a:r>
            <a:endParaRPr lang="en-US" sz="1600" dirty="0">
              <a:solidFill>
                <a:srgbClr val="05B37A"/>
              </a:solidFill>
              <a:latin typeface="Arial" charset="0"/>
              <a:ea typeface="Arial" charset="0"/>
              <a:cs typeface="Arial" charset="0"/>
            </a:endParaRPr>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000" b="1" dirty="0">
                <a:solidFill>
                  <a:schemeClr val="bg1"/>
                </a:solidFill>
                <a:ea typeface="Calibri" charset="0"/>
                <a:cs typeface="Calibri" charset="0"/>
              </a:rPr>
              <a:t>How can attendees participate?</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flipV="1">
            <a:off x="3572276" y="3027019"/>
            <a:ext cx="1581195" cy="12041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17438" y="1567543"/>
            <a:ext cx="2136033" cy="1569312"/>
          </a:xfrm>
          <a:prstGeom prst="line">
            <a:avLst/>
          </a:prstGeom>
          <a:ln/>
        </p:spPr>
        <p:style>
          <a:lnRef idx="1">
            <a:schemeClr val="accent1"/>
          </a:lnRef>
          <a:fillRef idx="0">
            <a:schemeClr val="accent1"/>
          </a:fillRef>
          <a:effectRef idx="0">
            <a:schemeClr val="accent1"/>
          </a:effectRef>
          <a:fontRef idx="minor">
            <a:schemeClr val="tx1"/>
          </a:fontRef>
        </p:style>
      </p:cxnSp>
      <p:sp>
        <p:nvSpPr>
          <p:cNvPr id="44" name="Frame 43"/>
          <p:cNvSpPr/>
          <p:nvPr/>
        </p:nvSpPr>
        <p:spPr>
          <a:xfrm>
            <a:off x="381719" y="3145502"/>
            <a:ext cx="1189233" cy="407148"/>
          </a:xfrm>
          <a:prstGeom prst="frame">
            <a:avLst>
              <a:gd name="adj1" fmla="val 14392"/>
            </a:avLst>
          </a:prstGeom>
          <a:solidFill>
            <a:srgbClr val="7EE38A"/>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46" name="Frame 45"/>
          <p:cNvSpPr/>
          <p:nvPr/>
        </p:nvSpPr>
        <p:spPr>
          <a:xfrm>
            <a:off x="4185575" y="3149862"/>
            <a:ext cx="455699" cy="431538"/>
          </a:xfrm>
          <a:prstGeom prst="frame">
            <a:avLst>
              <a:gd name="adj1" fmla="val 14392"/>
            </a:avLst>
          </a:prstGeom>
          <a:solidFill>
            <a:srgbClr val="FF63C3"/>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47" name="Frame 46"/>
          <p:cNvSpPr/>
          <p:nvPr/>
        </p:nvSpPr>
        <p:spPr>
          <a:xfrm>
            <a:off x="2984781" y="3145502"/>
            <a:ext cx="596619" cy="431538"/>
          </a:xfrm>
          <a:prstGeom prst="frame">
            <a:avLst>
              <a:gd name="adj1" fmla="val 14392"/>
            </a:avLst>
          </a:prstGeom>
          <a:solidFill>
            <a:srgbClr val="66C4F3"/>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48" name="Frame 47"/>
          <p:cNvSpPr/>
          <p:nvPr/>
        </p:nvSpPr>
        <p:spPr>
          <a:xfrm>
            <a:off x="3588957" y="3149862"/>
            <a:ext cx="596619" cy="431538"/>
          </a:xfrm>
          <a:prstGeom prst="frame">
            <a:avLst>
              <a:gd name="adj1" fmla="val 14392"/>
            </a:avLst>
          </a:prstGeom>
          <a:solidFill>
            <a:srgbClr val="DF67D7"/>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471" y="1559472"/>
            <a:ext cx="3581400" cy="1472162"/>
          </a:xfrm>
          <a:prstGeom prst="rect">
            <a:avLst/>
          </a:prstGeom>
        </p:spPr>
      </p:pic>
      <p:sp>
        <p:nvSpPr>
          <p:cNvPr id="32" name="Rectangle 31"/>
          <p:cNvSpPr/>
          <p:nvPr/>
        </p:nvSpPr>
        <p:spPr>
          <a:xfrm>
            <a:off x="6525071" y="5496401"/>
            <a:ext cx="1323529" cy="937056"/>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solidFill>
                  <a:srgbClr val="FF0000"/>
                </a:solidFill>
                <a:latin typeface="Arial" charset="0"/>
                <a:ea typeface="Arial" charset="0"/>
                <a:cs typeface="Arial" charset="0"/>
              </a:rPr>
              <a:t>Record </a:t>
            </a:r>
          </a:p>
          <a:p>
            <a:pPr algn="ctr"/>
            <a:r>
              <a:rPr lang="en-US" altLang="en-US" sz="1100" b="1" dirty="0">
                <a:solidFill>
                  <a:schemeClr val="bg1">
                    <a:lumMod val="50000"/>
                  </a:schemeClr>
                </a:solidFill>
                <a:latin typeface="Arial" charset="0"/>
                <a:ea typeface="Arial" charset="0"/>
                <a:cs typeface="Arial" charset="0"/>
              </a:rPr>
              <a:t>(If granted </a:t>
            </a:r>
          </a:p>
          <a:p>
            <a:pPr algn="ctr"/>
            <a:r>
              <a:rPr lang="en-US" altLang="en-US" sz="1100" b="1" dirty="0">
                <a:solidFill>
                  <a:schemeClr val="bg1">
                    <a:lumMod val="50000"/>
                  </a:schemeClr>
                </a:solidFill>
                <a:latin typeface="Arial" charset="0"/>
                <a:ea typeface="Arial" charset="0"/>
                <a:cs typeface="Arial" charset="0"/>
              </a:rPr>
              <a:t>by Host)</a:t>
            </a:r>
            <a:endParaRPr lang="en-US" sz="1100" dirty="0">
              <a:solidFill>
                <a:schemeClr val="bg1">
                  <a:lumMod val="50000"/>
                </a:schemeClr>
              </a:solidFill>
              <a:latin typeface="Arial" charset="0"/>
              <a:ea typeface="Arial" charset="0"/>
              <a:cs typeface="Arial" charset="0"/>
            </a:endParaRPr>
          </a:p>
        </p:txBody>
      </p:sp>
      <p:sp>
        <p:nvSpPr>
          <p:cNvPr id="34" name="Frame 33"/>
          <p:cNvSpPr/>
          <p:nvPr/>
        </p:nvSpPr>
        <p:spPr>
          <a:xfrm>
            <a:off x="4641275" y="3147437"/>
            <a:ext cx="435996" cy="425139"/>
          </a:xfrm>
          <a:prstGeom prst="frame">
            <a:avLst>
              <a:gd name="adj1" fmla="val 14392"/>
            </a:avLst>
          </a:prstGeom>
          <a:solidFill>
            <a:srgbClr val="FF0000"/>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35" name="Rectangle 34"/>
          <p:cNvSpPr/>
          <p:nvPr/>
        </p:nvSpPr>
        <p:spPr>
          <a:xfrm>
            <a:off x="6999983" y="3216187"/>
            <a:ext cx="1734888" cy="937056"/>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solidFill>
                  <a:srgbClr val="00B0F0"/>
                </a:solidFill>
                <a:latin typeface="Arial" charset="0"/>
                <a:ea typeface="Arial" charset="0"/>
                <a:cs typeface="Arial" charset="0"/>
              </a:rPr>
              <a:t>Raise hand and other nonverbal responses</a:t>
            </a:r>
            <a:endParaRPr lang="en-US" sz="1400"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1267551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Polls and Breakouts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583865" y="3120910"/>
            <a:ext cx="1859973" cy="715415"/>
          </a:xfrm>
          <a:prstGeom prst="rightArrow">
            <a:avLst/>
          </a:prstGeom>
          <a:gradFill>
            <a:gsLst>
              <a:gs pos="69000">
                <a:srgbClr val="BAE6D9"/>
              </a:gs>
              <a:gs pos="28000">
                <a:srgbClr val="BAE5D8"/>
              </a:gs>
              <a:gs pos="54000">
                <a:srgbClr val="ECECEC">
                  <a:lumMod val="92000"/>
                  <a:lumOff val="8000"/>
                </a:srgbClr>
              </a:gs>
              <a:gs pos="46000">
                <a:srgbClr val="ECECEC"/>
              </a:gs>
              <a:gs pos="0">
                <a:srgbClr val="5B9BD5"/>
              </a:gs>
              <a:gs pos="100000">
                <a:srgbClr val="5B9BD5"/>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90" descr="C:\Users\mf2820\Desktop\PILOTS\Zoom\ZoomLogo.jpg"/>
          <p:cNvPicPr preferRelativeResize="0"/>
          <p:nvPr/>
        </p:nvPicPr>
        <p:blipFill rotWithShape="1">
          <a:blip r:embed="rId3">
            <a:alphaModFix/>
          </a:blip>
          <a:srcRect/>
          <a:stretch/>
        </p:blipFill>
        <p:spPr>
          <a:xfrm>
            <a:off x="685800" y="3223762"/>
            <a:ext cx="2242723" cy="50971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062" y="2184944"/>
            <a:ext cx="1847514" cy="2587346"/>
          </a:xfrm>
          <a:prstGeom prst="rect">
            <a:avLst/>
          </a:prstGeom>
        </p:spPr>
      </p:pic>
      <p:pic>
        <p:nvPicPr>
          <p:cNvPr id="10" name="Shape 168"/>
          <p:cNvPicPr preferRelativeResize="0"/>
          <p:nvPr/>
        </p:nvPicPr>
        <p:blipFill rotWithShape="1">
          <a:blip r:embed="rId5">
            <a:alphaModFix/>
          </a:blip>
          <a:srcRect/>
          <a:stretch/>
        </p:blipFill>
        <p:spPr>
          <a:xfrm>
            <a:off x="4648200" y="3990975"/>
            <a:ext cx="2375314" cy="1408017"/>
          </a:xfrm>
          <a:prstGeom prst="rect">
            <a:avLst/>
          </a:prstGeom>
          <a:noFill/>
          <a:ln>
            <a:noFill/>
          </a:ln>
        </p:spPr>
      </p:pic>
      <p:pic>
        <p:nvPicPr>
          <p:cNvPr id="12" name="Shape 170"/>
          <p:cNvPicPr preferRelativeResize="0"/>
          <p:nvPr/>
        </p:nvPicPr>
        <p:blipFill rotWithShape="1">
          <a:blip r:embed="rId6">
            <a:alphaModFix/>
          </a:blip>
          <a:srcRect/>
          <a:stretch/>
        </p:blipFill>
        <p:spPr>
          <a:xfrm>
            <a:off x="6168611" y="5041917"/>
            <a:ext cx="841789" cy="368283"/>
          </a:xfrm>
          <a:prstGeom prst="rect">
            <a:avLst/>
          </a:prstGeom>
          <a:noFill/>
          <a:ln>
            <a:noFill/>
          </a:ln>
        </p:spPr>
      </p:pic>
    </p:spTree>
    <p:extLst>
      <p:ext uri="{BB962C8B-B14F-4D97-AF65-F5344CB8AC3E}">
        <p14:creationId xmlns:p14="http://schemas.microsoft.com/office/powerpoint/2010/main" val="1773627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130" y="1868724"/>
            <a:ext cx="3319082" cy="4648200"/>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Polls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97351" y="2660260"/>
            <a:ext cx="2769072" cy="3386439"/>
            <a:chOff x="-647346" y="3843466"/>
            <a:chExt cx="2564270" cy="3126219"/>
          </a:xfrm>
        </p:grpSpPr>
        <p:sp>
          <p:nvSpPr>
            <p:cNvPr id="14" name="Rectangle 13"/>
            <p:cNvSpPr/>
            <p:nvPr/>
          </p:nvSpPr>
          <p:spPr>
            <a:xfrm>
              <a:off x="53074" y="5255852"/>
              <a:ext cx="1863850" cy="1713833"/>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pPr algn="ctr"/>
              <a:r>
                <a:rPr lang="en-US" altLang="en-US" sz="1400" dirty="0">
                  <a:solidFill>
                    <a:srgbClr val="0070C0"/>
                  </a:solidFill>
                </a:rPr>
                <a:t>If you don’t see Polls on your Host controls then you either need to update your Zoom version or activate Polls in your </a:t>
              </a:r>
              <a:r>
                <a:rPr lang="en-US" altLang="en-US" sz="1400" b="1" dirty="0">
                  <a:solidFill>
                    <a:srgbClr val="0070C0"/>
                  </a:solidFill>
                </a:rPr>
                <a:t>Zoom settings</a:t>
              </a:r>
              <a:r>
                <a:rPr lang="en-US" altLang="en-US" sz="1400" dirty="0">
                  <a:solidFill>
                    <a:srgbClr val="0070C0"/>
                  </a:solidFill>
                </a:rPr>
                <a:t>.</a:t>
              </a: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647346" y="3843466"/>
              <a:ext cx="2199198" cy="2199198"/>
            </a:xfrm>
            <a:prstGeom prst="rect">
              <a:avLst/>
            </a:prstGeom>
          </p:spPr>
        </p:pic>
      </p:grpSp>
      <p:sp>
        <p:nvSpPr>
          <p:cNvPr id="11" name="Frame 10"/>
          <p:cNvSpPr/>
          <p:nvPr/>
        </p:nvSpPr>
        <p:spPr>
          <a:xfrm>
            <a:off x="4800600" y="6019710"/>
            <a:ext cx="734538" cy="569855"/>
          </a:xfrm>
          <a:prstGeom prst="frame">
            <a:avLst>
              <a:gd name="adj1" fmla="val 16340"/>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2" name="Right Arrow 11"/>
          <p:cNvSpPr/>
          <p:nvPr/>
        </p:nvSpPr>
        <p:spPr>
          <a:xfrm rot="10800000">
            <a:off x="6223012" y="2148328"/>
            <a:ext cx="1930388" cy="36627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6978228" y="1759659"/>
            <a:ext cx="1894634"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F0"/>
                </a:solidFill>
                <a:latin typeface="Arial" charset="0"/>
                <a:ea typeface="Arial" charset="0"/>
                <a:cs typeface="Arial" charset="0"/>
              </a:rPr>
              <a:t>1. Click Edit to create poll questions and answers</a:t>
            </a:r>
          </a:p>
        </p:txBody>
      </p:sp>
      <p:sp>
        <p:nvSpPr>
          <p:cNvPr id="18" name="Right Arrow 17"/>
          <p:cNvSpPr/>
          <p:nvPr/>
        </p:nvSpPr>
        <p:spPr>
          <a:xfrm rot="9748544">
            <a:off x="5178218" y="5323666"/>
            <a:ext cx="1930388" cy="36627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6978228" y="4639554"/>
            <a:ext cx="1894634" cy="12762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F0"/>
                </a:solidFill>
                <a:latin typeface="Arial" charset="0"/>
                <a:ea typeface="Arial" charset="0"/>
                <a:cs typeface="Arial" charset="0"/>
              </a:rPr>
              <a:t>2. Click Launch Polling to </a:t>
            </a:r>
          </a:p>
          <a:p>
            <a:pPr algn="ctr"/>
            <a:r>
              <a:rPr lang="en-US" sz="1600" b="1" dirty="0">
                <a:solidFill>
                  <a:srgbClr val="00B0F0"/>
                </a:solidFill>
                <a:latin typeface="Arial" charset="0"/>
                <a:ea typeface="Arial" charset="0"/>
                <a:cs typeface="Arial" charset="0"/>
              </a:rPr>
              <a:t>share with participants</a:t>
            </a:r>
          </a:p>
        </p:txBody>
      </p:sp>
    </p:spTree>
    <p:extLst>
      <p:ext uri="{BB962C8B-B14F-4D97-AF65-F5344CB8AC3E}">
        <p14:creationId xmlns:p14="http://schemas.microsoft.com/office/powerpoint/2010/main" val="14788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8"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19" name="Shape 168"/>
          <p:cNvPicPr preferRelativeResize="0"/>
          <p:nvPr/>
        </p:nvPicPr>
        <p:blipFill rotWithShape="1">
          <a:blip r:embed="rId3">
            <a:alphaModFix/>
          </a:blip>
          <a:srcRect/>
          <a:stretch/>
        </p:blipFill>
        <p:spPr>
          <a:xfrm>
            <a:off x="1991708" y="3031329"/>
            <a:ext cx="3176161" cy="1882736"/>
          </a:xfrm>
          <a:prstGeom prst="rect">
            <a:avLst/>
          </a:prstGeom>
          <a:noFill/>
          <a:ln>
            <a:noFill/>
          </a:ln>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Breakouts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ame 10"/>
          <p:cNvSpPr/>
          <p:nvPr/>
        </p:nvSpPr>
        <p:spPr>
          <a:xfrm>
            <a:off x="3048000" y="4427943"/>
            <a:ext cx="1066800" cy="486121"/>
          </a:xfrm>
          <a:prstGeom prst="frame">
            <a:avLst>
              <a:gd name="adj1" fmla="val 16340"/>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2" name="Right Arrow 11"/>
          <p:cNvSpPr/>
          <p:nvPr/>
        </p:nvSpPr>
        <p:spPr>
          <a:xfrm rot="1056102">
            <a:off x="1806845" y="3009168"/>
            <a:ext cx="1930388" cy="36627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959051" y="1507431"/>
            <a:ext cx="1546149" cy="1007169"/>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F0"/>
                </a:solidFill>
                <a:latin typeface="Arial" charset="0"/>
                <a:ea typeface="Arial" charset="0"/>
                <a:cs typeface="Arial" charset="0"/>
              </a:rPr>
              <a:t>1. Click Breakout Rooms</a:t>
            </a:r>
          </a:p>
        </p:txBody>
      </p:sp>
      <p:sp>
        <p:nvSpPr>
          <p:cNvPr id="18" name="Right Arrow 17"/>
          <p:cNvSpPr/>
          <p:nvPr/>
        </p:nvSpPr>
        <p:spPr>
          <a:xfrm rot="18548372">
            <a:off x="7003803" y="5525769"/>
            <a:ext cx="1185953" cy="36627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802003" y="5416515"/>
            <a:ext cx="1894634" cy="1062133"/>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F0"/>
                </a:solidFill>
                <a:latin typeface="Arial" charset="0"/>
                <a:ea typeface="Arial" charset="0"/>
                <a:cs typeface="Arial" charset="0"/>
              </a:rPr>
              <a:t>4. Click Open All Rooms</a:t>
            </a:r>
          </a:p>
        </p:txBody>
      </p:sp>
      <p:pic>
        <p:nvPicPr>
          <p:cNvPr id="20" name="Shape 169"/>
          <p:cNvPicPr preferRelativeResize="0"/>
          <p:nvPr/>
        </p:nvPicPr>
        <p:blipFill rotWithShape="1">
          <a:blip r:embed="rId4">
            <a:alphaModFix/>
          </a:blip>
          <a:srcRect/>
          <a:stretch/>
        </p:blipFill>
        <p:spPr>
          <a:xfrm>
            <a:off x="5522688" y="1604937"/>
            <a:ext cx="3266492" cy="3578242"/>
          </a:xfrm>
          <a:prstGeom prst="rect">
            <a:avLst/>
          </a:prstGeom>
          <a:noFill/>
          <a:ln>
            <a:noFill/>
          </a:ln>
        </p:spPr>
      </p:pic>
      <p:pic>
        <p:nvPicPr>
          <p:cNvPr id="21" name="Shape 170"/>
          <p:cNvPicPr preferRelativeResize="0"/>
          <p:nvPr/>
        </p:nvPicPr>
        <p:blipFill rotWithShape="1">
          <a:blip r:embed="rId5">
            <a:alphaModFix/>
          </a:blip>
          <a:srcRect/>
          <a:stretch/>
        </p:blipFill>
        <p:spPr>
          <a:xfrm>
            <a:off x="457200" y="1614929"/>
            <a:ext cx="1219199" cy="533399"/>
          </a:xfrm>
          <a:prstGeom prst="rect">
            <a:avLst/>
          </a:prstGeom>
          <a:noFill/>
          <a:ln>
            <a:noFill/>
          </a:ln>
        </p:spPr>
      </p:pic>
      <p:sp>
        <p:nvSpPr>
          <p:cNvPr id="22" name="Rounded Rectangle 21"/>
          <p:cNvSpPr/>
          <p:nvPr/>
        </p:nvSpPr>
        <p:spPr>
          <a:xfrm>
            <a:off x="225347" y="2669209"/>
            <a:ext cx="1668834" cy="119860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F0"/>
                </a:solidFill>
                <a:latin typeface="Arial" charset="0"/>
                <a:ea typeface="Arial" charset="0"/>
                <a:cs typeface="Arial" charset="0"/>
              </a:rPr>
              <a:t>2. Select the number of breakout rooms</a:t>
            </a:r>
          </a:p>
        </p:txBody>
      </p:sp>
      <p:sp>
        <p:nvSpPr>
          <p:cNvPr id="23" name="Rounded Rectangle 22"/>
          <p:cNvSpPr/>
          <p:nvPr/>
        </p:nvSpPr>
        <p:spPr>
          <a:xfrm>
            <a:off x="1991198" y="5041536"/>
            <a:ext cx="3082645" cy="930532"/>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F0"/>
                </a:solidFill>
                <a:latin typeface="Arial" charset="0"/>
                <a:ea typeface="Arial" charset="0"/>
                <a:cs typeface="Arial" charset="0"/>
              </a:rPr>
              <a:t>3. Click Create Rooms</a:t>
            </a:r>
          </a:p>
        </p:txBody>
      </p:sp>
    </p:spTree>
    <p:extLst>
      <p:ext uri="{BB962C8B-B14F-4D97-AF65-F5344CB8AC3E}">
        <p14:creationId xmlns:p14="http://schemas.microsoft.com/office/powerpoint/2010/main" val="245477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6" name="Rectangle 25"/>
          <p:cNvSpPr/>
          <p:nvPr/>
        </p:nvSpPr>
        <p:spPr>
          <a:xfrm>
            <a:off x="5655246" y="4773936"/>
            <a:ext cx="3291840"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1025" marR="0" lvl="0" indent="-344488" defTabSz="914400" eaLnBrk="1" fontAlgn="auto" latinLnBrk="0" hangingPunct="1">
              <a:lnSpc>
                <a:spcPct val="100000"/>
              </a:lnSpc>
              <a:spcBef>
                <a:spcPts val="0"/>
              </a:spcBef>
              <a:spcAft>
                <a:spcPts val="800"/>
              </a:spcAft>
              <a:buClrTx/>
              <a:buSzPct val="90000"/>
              <a:buFontTx/>
              <a:buNone/>
              <a:tabLst/>
              <a:defRPr/>
            </a:pPr>
            <a:endParaRPr lang="en-US" altLang="en-US" sz="2400" b="1" dirty="0">
              <a:solidFill>
                <a:srgbClr val="0070C0"/>
              </a:solidFill>
              <a:latin typeface="Arial" charset="0"/>
              <a:ea typeface="Arial" charset="0"/>
              <a:cs typeface="Arial" charset="0"/>
            </a:endParaRPr>
          </a:p>
        </p:txBody>
      </p:sp>
      <p:sp>
        <p:nvSpPr>
          <p:cNvPr id="23" name="Rectangle 22"/>
          <p:cNvSpPr/>
          <p:nvPr/>
        </p:nvSpPr>
        <p:spPr>
          <a:xfrm>
            <a:off x="167330" y="4774803"/>
            <a:ext cx="5336542"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rgbClr val="00B050"/>
                </a:solidFill>
                <a:latin typeface="Arial" charset="0"/>
                <a:ea typeface="Arial" charset="0"/>
                <a:cs typeface="Arial" charset="0"/>
              </a:rPr>
              <a:t>  A headset or headphones</a:t>
            </a:r>
            <a:endParaRPr lang="en-US" sz="2400" dirty="0">
              <a:latin typeface="Arial" charset="0"/>
              <a:ea typeface="Arial" charset="0"/>
              <a:cs typeface="Arial" charset="0"/>
            </a:endParaRPr>
          </a:p>
        </p:txBody>
      </p:sp>
      <p:sp>
        <p:nvSpPr>
          <p:cNvPr id="22" name="Rectangle 21"/>
          <p:cNvSpPr/>
          <p:nvPr/>
        </p:nvSpPr>
        <p:spPr>
          <a:xfrm>
            <a:off x="167330" y="3241501"/>
            <a:ext cx="5336542"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n-US" altLang="en-US" sz="2400" b="1" dirty="0">
                <a:solidFill>
                  <a:srgbClr val="00B050"/>
                </a:solidFill>
                <a:latin typeface="Arial" charset="0"/>
                <a:ea typeface="Arial" charset="0"/>
                <a:cs typeface="Arial" charset="0"/>
              </a:rPr>
              <a:t>  A modern web browser</a:t>
            </a:r>
            <a:endParaRPr lang="en-US" sz="2400" dirty="0">
              <a:latin typeface="Arial" charset="0"/>
              <a:ea typeface="Arial" charset="0"/>
              <a:cs typeface="Arial" charset="0"/>
            </a:endParaRPr>
          </a:p>
        </p:txBody>
      </p:sp>
      <p:sp>
        <p:nvSpPr>
          <p:cNvPr id="12" name="Rectangle 11"/>
          <p:cNvSpPr/>
          <p:nvPr/>
        </p:nvSpPr>
        <p:spPr>
          <a:xfrm>
            <a:off x="170178" y="1726211"/>
            <a:ext cx="5336542"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rgbClr val="00B050"/>
                </a:solidFill>
                <a:latin typeface="Arial" charset="0"/>
                <a:ea typeface="Arial" charset="0"/>
                <a:cs typeface="Arial" charset="0"/>
              </a:rPr>
              <a:t>  A hard-wired connection </a:t>
            </a:r>
            <a:endParaRPr lang="en-US" sz="2400" dirty="0">
              <a:latin typeface="Arial" charset="0"/>
              <a:ea typeface="Arial" charset="0"/>
              <a:cs typeface="Arial" charset="0"/>
            </a:endParaRPr>
          </a:p>
        </p:txBody>
      </p:sp>
      <p:sp>
        <p:nvSpPr>
          <p:cNvPr id="25" name="Rectangle 24"/>
          <p:cNvSpPr/>
          <p:nvPr/>
        </p:nvSpPr>
        <p:spPr>
          <a:xfrm>
            <a:off x="5655246" y="3241332"/>
            <a:ext cx="3291840"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1025" marR="0" lvl="0" indent="-344488" defTabSz="914400" eaLnBrk="1" fontAlgn="auto" latinLnBrk="0" hangingPunct="1">
              <a:lnSpc>
                <a:spcPct val="100000"/>
              </a:lnSpc>
              <a:spcBef>
                <a:spcPts val="0"/>
              </a:spcBef>
              <a:spcAft>
                <a:spcPts val="800"/>
              </a:spcAft>
              <a:buClrTx/>
              <a:buSzPct val="90000"/>
              <a:buFontTx/>
              <a:buNone/>
              <a:tabLst/>
              <a:defRPr/>
            </a:pPr>
            <a:endParaRPr lang="en-US" altLang="en-US" sz="2400" b="1" dirty="0">
              <a:solidFill>
                <a:srgbClr val="0070C0"/>
              </a:solidFill>
              <a:latin typeface="Arial" charset="0"/>
              <a:ea typeface="Arial" charset="0"/>
              <a:cs typeface="Arial" charset="0"/>
            </a:endParaRPr>
          </a:p>
        </p:txBody>
      </p:sp>
      <p:sp>
        <p:nvSpPr>
          <p:cNvPr id="24" name="Rectangle 23"/>
          <p:cNvSpPr/>
          <p:nvPr/>
        </p:nvSpPr>
        <p:spPr>
          <a:xfrm>
            <a:off x="5702302" y="1726211"/>
            <a:ext cx="3291840"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0" dirty="0">
                <a:solidFill>
                  <a:schemeClr val="tx1"/>
                </a:solidFill>
                <a:latin typeface="Calibri" charset="0"/>
              </a:rPr>
              <a:t> </a:t>
            </a:r>
            <a:endParaRPr lang="en-US" altLang="en-US" b="1" dirty="0">
              <a:solidFill>
                <a:srgbClr val="FF0000"/>
              </a:solidFill>
              <a:latin typeface="Calibri" charset="0"/>
            </a:endParaRPr>
          </a:p>
        </p:txBody>
      </p:sp>
      <p:sp>
        <p:nvSpPr>
          <p:cNvPr id="16385" name="Title 1"/>
          <p:cNvSpPr>
            <a:spLocks noGrp="1"/>
          </p:cNvSpPr>
          <p:nvPr>
            <p:ph type="ctrTitle"/>
          </p:nvPr>
        </p:nvSpPr>
        <p:spPr>
          <a:xfrm>
            <a:off x="0" y="5"/>
            <a:ext cx="9144000" cy="950549"/>
          </a:xfrm>
          <a:solidFill>
            <a:srgbClr val="1D92D0"/>
          </a:solidFill>
          <a:ln cap="rnd">
            <a:solidFill>
              <a:srgbClr val="005EAB">
                <a:alpha val="33000"/>
              </a:srgbClr>
            </a:solidFill>
          </a:ln>
        </p:spPr>
        <p:txBody>
          <a:bodyPr anchor="ctr">
            <a:normAutofit/>
          </a:bodyPr>
          <a:lstStyle/>
          <a:p>
            <a:r>
              <a:rPr lang="en-US" altLang="en-US" sz="4000" b="1" dirty="0">
                <a:solidFill>
                  <a:schemeClr val="bg1"/>
                </a:solidFill>
                <a:ea typeface="ＭＳ Ｐゴシック" charset="-128"/>
              </a:rPr>
              <a:t>Best practice tips before we begin…</a:t>
            </a:r>
            <a:endParaRPr lang="en-US" altLang="en-US" sz="40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950554"/>
            <a:ext cx="9144000" cy="5678846"/>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mf2820\Desktop\ethernet-cable_21290864.jpg"/>
          <p:cNvPicPr>
            <a:picLocks noChangeAspect="1" noChangeArrowheads="1"/>
          </p:cNvPicPr>
          <p:nvPr/>
        </p:nvPicPr>
        <p:blipFill rotWithShape="1">
          <a:blip r:embed="rId3">
            <a:extLst>
              <a:ext uri="{28A0092B-C50C-407E-A947-70E740481C1C}">
                <a14:useLocalDpi xmlns:a14="http://schemas.microsoft.com/office/drawing/2010/main" val="0"/>
              </a:ext>
            </a:extLst>
          </a:blip>
          <a:srcRect r="23852"/>
          <a:stretch/>
        </p:blipFill>
        <p:spPr bwMode="auto">
          <a:xfrm>
            <a:off x="3908220" y="1866531"/>
            <a:ext cx="1442911" cy="1053779"/>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50554"/>
            <a:ext cx="9144000" cy="5678846"/>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a:stretch>
            <a:fillRect/>
          </a:stretch>
        </p:blipFill>
        <p:spPr>
          <a:xfrm>
            <a:off x="7967526" y="2097131"/>
            <a:ext cx="551315" cy="551315"/>
          </a:xfrm>
          <a:prstGeom prst="rect">
            <a:avLst/>
          </a:prstGeom>
          <a:effectLst>
            <a:softEdge rad="0"/>
          </a:effectLst>
        </p:spPr>
      </p:pic>
      <p:pic>
        <p:nvPicPr>
          <p:cNvPr id="15" name="Picture 3" descr="C:\Users\mf2820\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468786"/>
            <a:ext cx="843115" cy="8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stretch>
            <a:fillRect/>
          </a:stretch>
        </p:blipFill>
        <p:spPr>
          <a:xfrm>
            <a:off x="4596971" y="3509660"/>
            <a:ext cx="757540" cy="757540"/>
          </a:xfrm>
          <a:prstGeom prst="rect">
            <a:avLst/>
          </a:prstGeom>
        </p:spPr>
      </p:pic>
      <p:pic>
        <p:nvPicPr>
          <p:cNvPr id="18" name="Picture 5" descr="C:\Users\mf2820\Desktop\usb-headset-h53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3074" y="4967806"/>
            <a:ext cx="987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Users\mf2820\Desktop\267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8601" y="4965746"/>
            <a:ext cx="878468" cy="81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9"/>
          <a:stretch>
            <a:fillRect/>
          </a:stretch>
        </p:blipFill>
        <p:spPr>
          <a:xfrm>
            <a:off x="8589949" y="5257278"/>
            <a:ext cx="211409" cy="415067"/>
          </a:xfrm>
          <a:prstGeom prst="rect">
            <a:avLst/>
          </a:prstGeom>
        </p:spPr>
      </p:pic>
      <p:pic>
        <p:nvPicPr>
          <p:cNvPr id="21" name="Picture 20"/>
          <p:cNvPicPr>
            <a:picLocks noChangeAspect="1"/>
          </p:cNvPicPr>
          <p:nvPr/>
        </p:nvPicPr>
        <p:blipFill>
          <a:blip r:embed="rId9"/>
          <a:stretch>
            <a:fillRect/>
          </a:stretch>
        </p:blipFill>
        <p:spPr>
          <a:xfrm rot="10800000">
            <a:off x="7685008" y="5257278"/>
            <a:ext cx="207397" cy="407189"/>
          </a:xfrm>
          <a:prstGeom prst="rect">
            <a:avLst/>
          </a:prstGeom>
        </p:spPr>
      </p:pic>
      <p:sp>
        <p:nvSpPr>
          <p:cNvPr id="5" name="Rectangle 4"/>
          <p:cNvSpPr/>
          <p:nvPr/>
        </p:nvSpPr>
        <p:spPr>
          <a:xfrm>
            <a:off x="365760" y="1089401"/>
            <a:ext cx="8778240" cy="523220"/>
          </a:xfrm>
          <a:prstGeom prst="rect">
            <a:avLst/>
          </a:prstGeom>
        </p:spPr>
        <p:txBody>
          <a:bodyPr wrap="square">
            <a:spAutoFit/>
          </a:bodyPr>
          <a:lstStyle/>
          <a:p>
            <a:r>
              <a:rPr lang="en-US" altLang="en-US" sz="2800" dirty="0">
                <a:solidFill>
                  <a:srgbClr val="016FC0"/>
                </a:solidFill>
                <a:latin typeface="Calibri" charset="0"/>
              </a:rPr>
              <a:t>We recommend: 	</a:t>
            </a:r>
            <a:r>
              <a:rPr lang="en-US" altLang="en-US" dirty="0">
                <a:solidFill>
                  <a:srgbClr val="016FC0"/>
                </a:solidFill>
                <a:latin typeface="Calibri" charset="0"/>
              </a:rPr>
              <a:t>		</a:t>
            </a:r>
            <a:r>
              <a:rPr lang="en-US" altLang="en-US" sz="2800" dirty="0">
                <a:solidFill>
                  <a:srgbClr val="016FC0"/>
                </a:solidFill>
                <a:latin typeface="Calibri" charset="0"/>
              </a:rPr>
              <a:t>          Because:</a:t>
            </a:r>
          </a:p>
        </p:txBody>
      </p:sp>
      <p:sp>
        <p:nvSpPr>
          <p:cNvPr id="3" name="Rectangle 2"/>
          <p:cNvSpPr/>
          <p:nvPr/>
        </p:nvSpPr>
        <p:spPr>
          <a:xfrm>
            <a:off x="5709354" y="3328682"/>
            <a:ext cx="2089247" cy="923330"/>
          </a:xfrm>
          <a:prstGeom prst="rect">
            <a:avLst/>
          </a:prstGeom>
        </p:spPr>
        <p:txBody>
          <a:bodyPr wrap="square">
            <a:spAutoFit/>
          </a:bodyPr>
          <a:lstStyle/>
          <a:p>
            <a:pPr algn="ctr">
              <a:defRPr/>
            </a:pPr>
            <a:r>
              <a:rPr lang="en-US" altLang="en-US" dirty="0">
                <a:latin typeface="Calibri" charset="0"/>
              </a:rPr>
              <a:t>Out of date </a:t>
            </a:r>
          </a:p>
          <a:p>
            <a:pPr algn="ctr">
              <a:defRPr/>
            </a:pPr>
            <a:r>
              <a:rPr lang="en-US" altLang="en-US" dirty="0">
                <a:latin typeface="Calibri" charset="0"/>
              </a:rPr>
              <a:t>browsers may cause </a:t>
            </a:r>
            <a:r>
              <a:rPr lang="en-US" altLang="en-US" b="1" dirty="0">
                <a:solidFill>
                  <a:srgbClr val="FF0000"/>
                </a:solidFill>
                <a:latin typeface="Calibri" charset="0"/>
              </a:rPr>
              <a:t>performance issues </a:t>
            </a:r>
            <a:endParaRPr lang="en-US" b="1" dirty="0">
              <a:solidFill>
                <a:srgbClr val="FF0000"/>
              </a:solidFill>
            </a:endParaRPr>
          </a:p>
        </p:txBody>
      </p:sp>
      <p:sp>
        <p:nvSpPr>
          <p:cNvPr id="7" name="Rectangle 6"/>
          <p:cNvSpPr/>
          <p:nvPr/>
        </p:nvSpPr>
        <p:spPr>
          <a:xfrm>
            <a:off x="5671202" y="4945902"/>
            <a:ext cx="2262158" cy="923330"/>
          </a:xfrm>
          <a:prstGeom prst="rect">
            <a:avLst/>
          </a:prstGeom>
        </p:spPr>
        <p:txBody>
          <a:bodyPr wrap="square">
            <a:spAutoFit/>
          </a:bodyPr>
          <a:lstStyle/>
          <a:p>
            <a:pPr algn="ctr">
              <a:defRPr/>
            </a:pPr>
            <a:r>
              <a:rPr lang="en-US" altLang="en-US" dirty="0">
                <a:latin typeface="Calibri" charset="0"/>
              </a:rPr>
              <a:t>Using computer </a:t>
            </a:r>
          </a:p>
          <a:p>
            <a:pPr algn="ctr">
              <a:defRPr/>
            </a:pPr>
            <a:r>
              <a:rPr lang="en-US" altLang="en-US" dirty="0">
                <a:latin typeface="Calibri" charset="0"/>
              </a:rPr>
              <a:t>speakers may </a:t>
            </a:r>
          </a:p>
          <a:p>
            <a:pPr algn="ctr">
              <a:defRPr/>
            </a:pPr>
            <a:r>
              <a:rPr lang="en-US" altLang="en-US" b="1" dirty="0">
                <a:solidFill>
                  <a:srgbClr val="FF0000"/>
                </a:solidFill>
                <a:latin typeface="Calibri" charset="0"/>
              </a:rPr>
              <a:t>cause </a:t>
            </a:r>
            <a:r>
              <a:rPr lang="en-US" b="1" dirty="0">
                <a:solidFill>
                  <a:srgbClr val="FF0000"/>
                </a:solidFill>
              </a:rPr>
              <a:t>echo</a:t>
            </a:r>
          </a:p>
        </p:txBody>
      </p:sp>
      <p:sp>
        <p:nvSpPr>
          <p:cNvPr id="9" name="Rectangle 8"/>
          <p:cNvSpPr/>
          <p:nvPr/>
        </p:nvSpPr>
        <p:spPr>
          <a:xfrm>
            <a:off x="5709353" y="1911124"/>
            <a:ext cx="2224007" cy="923330"/>
          </a:xfrm>
          <a:prstGeom prst="rect">
            <a:avLst/>
          </a:prstGeom>
        </p:spPr>
        <p:txBody>
          <a:bodyPr wrap="square">
            <a:spAutoFit/>
          </a:bodyPr>
          <a:lstStyle/>
          <a:p>
            <a:pPr algn="ctr"/>
            <a:r>
              <a:rPr lang="en-US" altLang="en-US" b="0" dirty="0">
                <a:solidFill>
                  <a:schemeClr val="tx1"/>
                </a:solidFill>
                <a:latin typeface="Calibri" charset="0"/>
              </a:rPr>
              <a:t>Poor wifi causes</a:t>
            </a:r>
            <a:r>
              <a:rPr lang="en-US" altLang="en-US" b="0" dirty="0">
                <a:latin typeface="Calibri" charset="0"/>
              </a:rPr>
              <a:t>:   </a:t>
            </a:r>
          </a:p>
          <a:p>
            <a:pPr algn="ctr"/>
            <a:r>
              <a:rPr lang="en-US" altLang="en-US" b="1" dirty="0">
                <a:solidFill>
                  <a:srgbClr val="FF0000"/>
                </a:solidFill>
                <a:latin typeface="Calibri" charset="0"/>
              </a:rPr>
              <a:t>choppy audio</a:t>
            </a:r>
          </a:p>
          <a:p>
            <a:pPr algn="ctr"/>
            <a:r>
              <a:rPr lang="en-US" altLang="en-US" b="1" dirty="0">
                <a:solidFill>
                  <a:srgbClr val="FF0000"/>
                </a:solidFill>
                <a:latin typeface="Calibri" charset="0"/>
              </a:rPr>
              <a:t>disconnection</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53001" y="3468786"/>
            <a:ext cx="825597" cy="825597"/>
          </a:xfrm>
          <a:prstGeom prst="rect">
            <a:avLst/>
          </a:prstGeom>
        </p:spPr>
      </p:pic>
      <p:cxnSp>
        <p:nvCxnSpPr>
          <p:cNvPr id="27" name="Straight Connector 26"/>
          <p:cNvCxnSpPr/>
          <p:nvPr/>
        </p:nvCxnSpPr>
        <p:spPr>
          <a:xfrm flipV="1">
            <a:off x="7892405" y="3573577"/>
            <a:ext cx="626436" cy="666901"/>
          </a:xfrm>
          <a:prstGeom prst="line">
            <a:avLst/>
          </a:prstGeom>
          <a:ln w="88900">
            <a:solidFill>
              <a:srgbClr val="EE03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5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16" presetClass="entr" presetSubtype="2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C1468-87FB-1A47-8631-73495C372BF0}"/>
              </a:ext>
            </a:extLst>
          </p:cNvPr>
          <p:cNvSpPr/>
          <p:nvPr/>
        </p:nvSpPr>
        <p:spPr>
          <a:xfrm>
            <a:off x="342900" y="1447800"/>
            <a:ext cx="8458200" cy="5663089"/>
          </a:xfrm>
          <a:prstGeom prst="rect">
            <a:avLst/>
          </a:prstGeom>
        </p:spPr>
        <p:txBody>
          <a:bodyPr wrap="square">
            <a:spAutoFit/>
          </a:bodyPr>
          <a:lstStyle/>
          <a:p>
            <a:pPr algn="ctr"/>
            <a:r>
              <a:rPr lang="en-US" sz="2000" b="1" dirty="0"/>
              <a:t>Control of the Breakout Rooms is limited to the meeting Host.</a:t>
            </a:r>
          </a:p>
          <a:p>
            <a:pPr algn="ctr"/>
            <a:endParaRPr lang="en-US" sz="2000" dirty="0"/>
          </a:p>
          <a:p>
            <a:r>
              <a:rPr lang="en-US" sz="2000" dirty="0"/>
              <a:t>In breakout rooms, only the host can:</a:t>
            </a:r>
          </a:p>
          <a:p>
            <a:pPr marL="1257300" lvl="2" indent="-342900">
              <a:buFont typeface="Arial" panose="020B0604020202020204" pitchFamily="34" charset="0"/>
              <a:buChar char="•"/>
            </a:pPr>
            <a:r>
              <a:rPr lang="en-US" sz="2000" dirty="0"/>
              <a:t>See the breakout button in the meeting controls</a:t>
            </a:r>
          </a:p>
          <a:p>
            <a:pPr marL="1257300" lvl="2" indent="-342900">
              <a:buFont typeface="Arial" panose="020B0604020202020204" pitchFamily="34" charset="0"/>
              <a:buChar char="•"/>
            </a:pPr>
            <a:r>
              <a:rPr lang="en-US" sz="2000" dirty="0"/>
              <a:t>Set up breakouts and distribute participants</a:t>
            </a:r>
          </a:p>
          <a:p>
            <a:pPr marL="1257300" lvl="2" indent="-342900">
              <a:buFont typeface="Arial" panose="020B0604020202020204" pitchFamily="34" charset="0"/>
              <a:buChar char="•"/>
            </a:pPr>
            <a:r>
              <a:rPr lang="en-US" sz="2000" dirty="0"/>
              <a:t>Open the breakout rooms</a:t>
            </a:r>
          </a:p>
          <a:p>
            <a:pPr marL="1257300" lvl="2" indent="-342900">
              <a:buFont typeface="Arial" panose="020B0604020202020204" pitchFamily="34" charset="0"/>
              <a:buChar char="•"/>
            </a:pPr>
            <a:r>
              <a:rPr lang="en-US" sz="2000" dirty="0"/>
              <a:t>Move between breakout rooms</a:t>
            </a:r>
          </a:p>
          <a:p>
            <a:pPr marL="1257300" lvl="2" indent="-342900">
              <a:buFont typeface="Arial" panose="020B0604020202020204" pitchFamily="34" charset="0"/>
              <a:buChar char="•"/>
            </a:pPr>
            <a:r>
              <a:rPr lang="en-US" sz="2000" dirty="0"/>
              <a:t>Move other participants between breakout rooms</a:t>
            </a:r>
          </a:p>
          <a:p>
            <a:pPr marL="1257300" lvl="2" indent="-342900">
              <a:buFont typeface="Arial" panose="020B0604020202020204" pitchFamily="34" charset="0"/>
              <a:buChar char="•"/>
            </a:pPr>
            <a:r>
              <a:rPr lang="en-US" sz="2000" dirty="0"/>
              <a:t>Receive help messages from breakout room members</a:t>
            </a:r>
          </a:p>
          <a:p>
            <a:pPr marL="1257300" lvl="2" indent="-342900">
              <a:buFont typeface="Arial" panose="020B0604020202020204" pitchFamily="34" charset="0"/>
              <a:buChar char="•"/>
            </a:pPr>
            <a:r>
              <a:rPr lang="en-US" sz="2000" dirty="0"/>
              <a:t>Send a message to all breakout room participants</a:t>
            </a:r>
          </a:p>
          <a:p>
            <a:pPr marL="1257300" lvl="2" indent="-342900">
              <a:buFont typeface="Arial" panose="020B0604020202020204" pitchFamily="34" charset="0"/>
              <a:buChar char="•"/>
            </a:pPr>
            <a:r>
              <a:rPr lang="en-US" sz="2000" dirty="0"/>
              <a:t>End breakout rooms</a:t>
            </a:r>
          </a:p>
          <a:p>
            <a:pPr marL="1257300" lvl="2" indent="-342900">
              <a:buFont typeface="Arial" panose="020B0604020202020204" pitchFamily="34" charset="0"/>
              <a:buChar char="•"/>
            </a:pPr>
            <a:endParaRPr lang="en-US" sz="2000" dirty="0"/>
          </a:p>
          <a:p>
            <a:r>
              <a:rPr lang="en-US" sz="2000" dirty="0"/>
              <a:t>Discuss who should have the host role during breakouts with your Webinar Support. Often, faculty give Webinar Supports the host role for the entire class session and have them manage breakouts. Your Webinar Support can help you devise a plan for your breakout sessions during your preflight meeting.</a:t>
            </a:r>
          </a:p>
          <a:p>
            <a:pPr marL="1257300" lvl="2"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Breakouts and Host Rights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3015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pic>
        <p:nvPicPr>
          <p:cNvPr id="10" name="Shape 152" descr="C:\Users\mf2820\Desktop\2-SelectMore.png"/>
          <p:cNvPicPr preferRelativeResize="0"/>
          <p:nvPr/>
        </p:nvPicPr>
        <p:blipFill rotWithShape="1">
          <a:blip r:embed="rId3">
            <a:alphaModFix/>
          </a:blip>
          <a:srcRect t="1" b="25376"/>
          <a:stretch/>
        </p:blipFill>
        <p:spPr>
          <a:xfrm>
            <a:off x="3664008" y="2855575"/>
            <a:ext cx="5391149" cy="3063518"/>
          </a:xfrm>
          <a:prstGeom prst="rect">
            <a:avLst/>
          </a:prstGeom>
          <a:noFill/>
          <a:ln>
            <a:noFill/>
          </a:ln>
        </p:spPr>
      </p:pic>
      <p:sp>
        <p:nvSpPr>
          <p:cNvPr id="22" name="Right Arrow 21">
            <a:extLst>
              <a:ext uri="{FF2B5EF4-FFF2-40B4-BE49-F238E27FC236}">
                <a16:creationId xmlns:a16="http://schemas.microsoft.com/office/drawing/2014/main" id="{917FB185-ACE5-3649-969E-ED938DFE7697}"/>
              </a:ext>
            </a:extLst>
          </p:cNvPr>
          <p:cNvSpPr/>
          <p:nvPr/>
        </p:nvSpPr>
        <p:spPr>
          <a:xfrm>
            <a:off x="3222258" y="3713039"/>
            <a:ext cx="2334358" cy="391461"/>
          </a:xfrm>
          <a:prstGeom prst="rightArrow">
            <a:avLst>
              <a:gd name="adj1" fmla="val 55210"/>
              <a:gd name="adj2" fmla="val 50000"/>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600" b="1" dirty="0">
                <a:solidFill>
                  <a:schemeClr val="bg1"/>
                </a:solidFill>
                <a:ea typeface="Calibri" charset="0"/>
                <a:cs typeface="Calibri" charset="0"/>
              </a:rPr>
              <a:t>Granting Host Rights to your Webinar Support</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sp>
        <p:nvSpPr>
          <p:cNvPr id="15" name="Right Arrow 14"/>
          <p:cNvSpPr/>
          <p:nvPr/>
        </p:nvSpPr>
        <p:spPr>
          <a:xfrm rot="7769876">
            <a:off x="6834622" y="2536981"/>
            <a:ext cx="1790821" cy="391461"/>
          </a:xfrm>
          <a:prstGeom prst="rightArrow">
            <a:avLst>
              <a:gd name="adj1" fmla="val 55210"/>
              <a:gd name="adj2" fmla="val 50000"/>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232354" y="2742842"/>
            <a:ext cx="2050962" cy="1547112"/>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1. Click “More” for individual participant controls</a:t>
            </a:r>
            <a:endParaRPr lang="en-US" b="1" dirty="0">
              <a:solidFill>
                <a:srgbClr val="00B0F0"/>
              </a:solidFill>
              <a:latin typeface="Arial" charset="0"/>
              <a:ea typeface="Arial" charset="0"/>
              <a:cs typeface="Arial" charset="0"/>
            </a:endParaRPr>
          </a:p>
        </p:txBody>
      </p:sp>
      <p:sp>
        <p:nvSpPr>
          <p:cNvPr id="17" name="Frame 16"/>
          <p:cNvSpPr/>
          <p:nvPr/>
        </p:nvSpPr>
        <p:spPr>
          <a:xfrm>
            <a:off x="5937308" y="3914224"/>
            <a:ext cx="734538" cy="423750"/>
          </a:xfrm>
          <a:prstGeom prst="frame">
            <a:avLst>
              <a:gd name="adj1" fmla="val 20394"/>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9" name="Frame 18">
            <a:extLst>
              <a:ext uri="{FF2B5EF4-FFF2-40B4-BE49-F238E27FC236}">
                <a16:creationId xmlns:a16="http://schemas.microsoft.com/office/drawing/2014/main" id="{FAD712E4-C88F-CB42-8DED-FE14ADA9B914}"/>
              </a:ext>
            </a:extLst>
          </p:cNvPr>
          <p:cNvSpPr/>
          <p:nvPr/>
        </p:nvSpPr>
        <p:spPr>
          <a:xfrm>
            <a:off x="6729483" y="3562736"/>
            <a:ext cx="868593" cy="423750"/>
          </a:xfrm>
          <a:prstGeom prst="frame">
            <a:avLst>
              <a:gd name="adj1" fmla="val 20394"/>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3" name="Rectangle 2">
            <a:extLst>
              <a:ext uri="{FF2B5EF4-FFF2-40B4-BE49-F238E27FC236}">
                <a16:creationId xmlns:a16="http://schemas.microsoft.com/office/drawing/2014/main" id="{B41097FE-2F47-6349-9EF5-866CBDA8E12E}"/>
              </a:ext>
            </a:extLst>
          </p:cNvPr>
          <p:cNvSpPr/>
          <p:nvPr/>
        </p:nvSpPr>
        <p:spPr>
          <a:xfrm>
            <a:off x="293959" y="1498579"/>
            <a:ext cx="6099129" cy="1015663"/>
          </a:xfrm>
          <a:prstGeom prst="rect">
            <a:avLst/>
          </a:prstGeom>
          <a:noFill/>
        </p:spPr>
        <p:txBody>
          <a:bodyPr wrap="square">
            <a:spAutoFit/>
          </a:bodyPr>
          <a:lstStyle/>
          <a:p>
            <a:r>
              <a:rPr lang="en-US" sz="2000" dirty="0"/>
              <a:t>Zoom meetings can only have one host at a time. You can hand over host rights to your Webinar Support as needed, and they can give those rights back to you.</a:t>
            </a:r>
          </a:p>
        </p:txBody>
      </p:sp>
      <p:sp>
        <p:nvSpPr>
          <p:cNvPr id="20" name="Rounded Rectangle 19">
            <a:extLst>
              <a:ext uri="{FF2B5EF4-FFF2-40B4-BE49-F238E27FC236}">
                <a16:creationId xmlns:a16="http://schemas.microsoft.com/office/drawing/2014/main" id="{EDEEDC40-7746-D04C-92FA-9D71B25E120D}"/>
              </a:ext>
            </a:extLst>
          </p:cNvPr>
          <p:cNvSpPr/>
          <p:nvPr/>
        </p:nvSpPr>
        <p:spPr>
          <a:xfrm>
            <a:off x="7163779" y="1688675"/>
            <a:ext cx="1547997" cy="122613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2. Click “Make Host”</a:t>
            </a:r>
            <a:endParaRPr lang="en-US" b="1" dirty="0">
              <a:solidFill>
                <a:srgbClr val="00B0F0"/>
              </a:solidFill>
              <a:latin typeface="Arial" charset="0"/>
              <a:ea typeface="Arial" charset="0"/>
              <a:cs typeface="Arial" charset="0"/>
            </a:endParaRPr>
          </a:p>
        </p:txBody>
      </p:sp>
      <p:grpSp>
        <p:nvGrpSpPr>
          <p:cNvPr id="23" name="Group 22">
            <a:extLst>
              <a:ext uri="{FF2B5EF4-FFF2-40B4-BE49-F238E27FC236}">
                <a16:creationId xmlns:a16="http://schemas.microsoft.com/office/drawing/2014/main" id="{1416AB7D-6093-1B49-87AA-D8391E8FDD20}"/>
              </a:ext>
            </a:extLst>
          </p:cNvPr>
          <p:cNvGrpSpPr/>
          <p:nvPr/>
        </p:nvGrpSpPr>
        <p:grpSpPr>
          <a:xfrm>
            <a:off x="-530351" y="3414334"/>
            <a:ext cx="2905192" cy="3159588"/>
            <a:chOff x="-715087" y="4068729"/>
            <a:chExt cx="2690323" cy="2916799"/>
          </a:xfrm>
        </p:grpSpPr>
        <p:sp>
          <p:nvSpPr>
            <p:cNvPr id="24" name="Rectangle 23">
              <a:extLst>
                <a:ext uri="{FF2B5EF4-FFF2-40B4-BE49-F238E27FC236}">
                  <a16:creationId xmlns:a16="http://schemas.microsoft.com/office/drawing/2014/main" id="{737B971E-FAB0-3741-9829-7B15892F67DF}"/>
                </a:ext>
              </a:extLst>
            </p:cNvPr>
            <p:cNvSpPr/>
            <p:nvPr/>
          </p:nvSpPr>
          <p:spPr>
            <a:xfrm>
              <a:off x="74119" y="5397481"/>
              <a:ext cx="1901117" cy="158804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21D32C"/>
                  </a:solidFill>
                </a:rPr>
                <a:t> Tip: </a:t>
              </a:r>
            </a:p>
            <a:p>
              <a:pPr algn="ctr"/>
              <a:r>
                <a:rPr lang="en-US" altLang="en-US" sz="1400" dirty="0">
                  <a:solidFill>
                    <a:srgbClr val="0070C0"/>
                  </a:solidFill>
                </a:rPr>
                <a:t>While host, your Webinar Support can give you co-host rights to enable you to see raised hands and manage participants</a:t>
              </a:r>
            </a:p>
          </p:txBody>
        </p:sp>
        <p:pic>
          <p:nvPicPr>
            <p:cNvPr id="25" name="Picture 24">
              <a:extLst>
                <a:ext uri="{FF2B5EF4-FFF2-40B4-BE49-F238E27FC236}">
                  <a16:creationId xmlns:a16="http://schemas.microsoft.com/office/drawing/2014/main" id="{3203E9D4-117B-C04A-A15F-CB767A702D1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715087" y="4068729"/>
              <a:ext cx="2199198" cy="2199198"/>
            </a:xfrm>
            <a:prstGeom prst="rect">
              <a:avLst/>
            </a:prstGeom>
          </p:spPr>
        </p:pic>
      </p:grpSp>
    </p:spTree>
    <p:extLst>
      <p:ext uri="{BB962C8B-B14F-4D97-AF65-F5344CB8AC3E}">
        <p14:creationId xmlns:p14="http://schemas.microsoft.com/office/powerpoint/2010/main" val="22825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Advanced Meeting Settings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066800" y="1524000"/>
            <a:ext cx="7086600" cy="830997"/>
          </a:xfrm>
          <a:prstGeom prst="rect">
            <a:avLst/>
          </a:prstGeom>
          <a:noFill/>
        </p:spPr>
        <p:txBody>
          <a:bodyPr wrap="square" rtlCol="0">
            <a:spAutoFit/>
          </a:bodyPr>
          <a:lstStyle/>
          <a:p>
            <a:pPr algn="ctr"/>
            <a:r>
              <a:rPr lang="en-US" sz="1600" dirty="0">
                <a:solidFill>
                  <a:schemeClr val="tx1">
                    <a:lumMod val="65000"/>
                    <a:lumOff val="35000"/>
                  </a:schemeClr>
                </a:solidFill>
              </a:rPr>
              <a:t>If you </a:t>
            </a:r>
            <a:r>
              <a:rPr lang="en-US" sz="1600" i="1" dirty="0">
                <a:solidFill>
                  <a:schemeClr val="tx1">
                    <a:lumMod val="65000"/>
                    <a:lumOff val="35000"/>
                  </a:schemeClr>
                </a:solidFill>
              </a:rPr>
              <a:t>do not</a:t>
            </a:r>
            <a:r>
              <a:rPr lang="en-US" sz="1600" dirty="0">
                <a:solidFill>
                  <a:schemeClr val="tx1">
                    <a:lumMod val="65000"/>
                    <a:lumOff val="35000"/>
                  </a:schemeClr>
                </a:solidFill>
              </a:rPr>
              <a:t> see options such as Polling, Breakouts, or other advanced features in your Zoom meeting, then you may need to log into your account settings and turn those features on. Log in here: </a:t>
            </a:r>
            <a:r>
              <a:rPr lang="en-US" sz="1600" dirty="0">
                <a:solidFill>
                  <a:schemeClr val="tx1">
                    <a:lumMod val="65000"/>
                    <a:lumOff val="35000"/>
                  </a:schemeClr>
                </a:solidFill>
                <a:hlinkClick r:id="rId3"/>
              </a:rPr>
              <a:t>https://columbiauniversity.zoom.us/profile/setting</a:t>
            </a:r>
            <a:r>
              <a:rPr lang="en-US" sz="1600" dirty="0">
                <a:solidFill>
                  <a:schemeClr val="tx1">
                    <a:lumMod val="65000"/>
                    <a:lumOff val="35000"/>
                  </a:schemeClr>
                </a:solidFill>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38400"/>
            <a:ext cx="8534400" cy="4109613"/>
          </a:xfrm>
          <a:prstGeom prst="rect">
            <a:avLst/>
          </a:prstGeom>
        </p:spPr>
      </p:pic>
      <p:sp>
        <p:nvSpPr>
          <p:cNvPr id="12" name="Frame 11"/>
          <p:cNvSpPr/>
          <p:nvPr/>
        </p:nvSpPr>
        <p:spPr>
          <a:xfrm>
            <a:off x="1524000" y="2866679"/>
            <a:ext cx="6400800" cy="486121"/>
          </a:xfrm>
          <a:prstGeom prst="frame">
            <a:avLst>
              <a:gd name="adj1" fmla="val 16340"/>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4" name="Frame 13"/>
          <p:cNvSpPr/>
          <p:nvPr/>
        </p:nvSpPr>
        <p:spPr>
          <a:xfrm>
            <a:off x="1552353" y="6096000"/>
            <a:ext cx="6400800" cy="486121"/>
          </a:xfrm>
          <a:prstGeom prst="frame">
            <a:avLst>
              <a:gd name="adj1" fmla="val 16340"/>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2298110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Recordings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583865" y="3120910"/>
            <a:ext cx="1859973" cy="715415"/>
          </a:xfrm>
          <a:prstGeom prst="rightArrow">
            <a:avLst/>
          </a:prstGeom>
          <a:gradFill>
            <a:gsLst>
              <a:gs pos="69000">
                <a:srgbClr val="BAE6D9"/>
              </a:gs>
              <a:gs pos="28000">
                <a:srgbClr val="BAE5D8"/>
              </a:gs>
              <a:gs pos="54000">
                <a:srgbClr val="ECECEC">
                  <a:lumMod val="92000"/>
                  <a:lumOff val="8000"/>
                </a:srgbClr>
              </a:gs>
              <a:gs pos="46000">
                <a:srgbClr val="ECECEC"/>
              </a:gs>
              <a:gs pos="0">
                <a:srgbClr val="5B9BD5"/>
              </a:gs>
              <a:gs pos="100000">
                <a:srgbClr val="5B9BD5"/>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90" descr="C:\Users\mf2820\Desktop\PILOTS\Zoom\ZoomLogo.jpg"/>
          <p:cNvPicPr preferRelativeResize="0"/>
          <p:nvPr/>
        </p:nvPicPr>
        <p:blipFill rotWithShape="1">
          <a:blip r:embed="rId3">
            <a:alphaModFix/>
          </a:blip>
          <a:srcRect/>
          <a:stretch/>
        </p:blipFill>
        <p:spPr>
          <a:xfrm>
            <a:off x="685800" y="3223762"/>
            <a:ext cx="2242723" cy="509710"/>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438400"/>
            <a:ext cx="2992324" cy="2202272"/>
          </a:xfrm>
          <a:prstGeom prst="rect">
            <a:avLst/>
          </a:prstGeom>
        </p:spPr>
      </p:pic>
    </p:spTree>
    <p:extLst>
      <p:ext uri="{BB962C8B-B14F-4D97-AF65-F5344CB8AC3E}">
        <p14:creationId xmlns:p14="http://schemas.microsoft.com/office/powerpoint/2010/main" val="70587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cxnSp>
        <p:nvCxnSpPr>
          <p:cNvPr id="20" name="Straight Connector 19"/>
          <p:cNvCxnSpPr/>
          <p:nvPr/>
        </p:nvCxnSpPr>
        <p:spPr>
          <a:xfrm flipV="1">
            <a:off x="4143418" y="5079732"/>
            <a:ext cx="797201" cy="796"/>
          </a:xfrm>
          <a:prstGeom prst="line">
            <a:avLst/>
          </a:prstGeom>
          <a:ln w="1016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22" y="3654416"/>
            <a:ext cx="4047495" cy="2418211"/>
          </a:xfrm>
          <a:prstGeom prst="rect">
            <a:avLst/>
          </a:prstGeom>
        </p:spPr>
      </p:pic>
      <p:cxnSp>
        <p:nvCxnSpPr>
          <p:cNvPr id="17" name="Straight Connector 16"/>
          <p:cNvCxnSpPr>
            <a:stCxn id="32" idx="2"/>
          </p:cNvCxnSpPr>
          <p:nvPr/>
        </p:nvCxnSpPr>
        <p:spPr>
          <a:xfrm flipH="1">
            <a:off x="2279872" y="3048000"/>
            <a:ext cx="1" cy="606416"/>
          </a:xfrm>
          <a:prstGeom prst="line">
            <a:avLst/>
          </a:prstGeom>
          <a:ln w="1016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600" b="1" dirty="0">
                <a:solidFill>
                  <a:schemeClr val="bg1"/>
                </a:solidFill>
                <a:ea typeface="Calibri" charset="0"/>
                <a:cs typeface="Calibri" charset="0"/>
              </a:rPr>
              <a:t>Finding resources after a session: Class slides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84917" y="1447800"/>
            <a:ext cx="3789911" cy="1600200"/>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16FC0"/>
                </a:solidFill>
                <a:latin typeface="Arial" charset="0"/>
                <a:ea typeface="Arial" charset="0"/>
                <a:cs typeface="Arial" charset="0"/>
              </a:rPr>
              <a:t>Recordings and resources are uploaded by the Webinar Support to the </a:t>
            </a:r>
          </a:p>
          <a:p>
            <a:pPr algn="ctr"/>
            <a:r>
              <a:rPr lang="en-US" b="1" dirty="0">
                <a:solidFill>
                  <a:srgbClr val="016FC0"/>
                </a:solidFill>
                <a:latin typeface="Arial" charset="0"/>
                <a:ea typeface="Arial" charset="0"/>
                <a:cs typeface="Arial" charset="0"/>
              </a:rPr>
              <a:t>“Class Session Information </a:t>
            </a:r>
          </a:p>
          <a:p>
            <a:pPr algn="ctr"/>
            <a:r>
              <a:rPr lang="en-US" b="1" dirty="0">
                <a:solidFill>
                  <a:srgbClr val="016FC0"/>
                </a:solidFill>
                <a:latin typeface="Arial" charset="0"/>
                <a:ea typeface="Arial" charset="0"/>
                <a:cs typeface="Arial" charset="0"/>
              </a:rPr>
              <a:t>and Resources” page</a:t>
            </a:r>
            <a:endParaRPr lang="en-US" dirty="0">
              <a:latin typeface="Arial" charset="0"/>
              <a:ea typeface="Arial" charset="0"/>
              <a:cs typeface="Arial" charset="0"/>
            </a:endParaRPr>
          </a:p>
        </p:txBody>
      </p:sp>
      <p:sp>
        <p:nvSpPr>
          <p:cNvPr id="24" name="Right Arrow 23"/>
          <p:cNvSpPr/>
          <p:nvPr/>
        </p:nvSpPr>
        <p:spPr>
          <a:xfrm>
            <a:off x="-8209265" y="2150723"/>
            <a:ext cx="1488069" cy="29411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ame 25"/>
          <p:cNvSpPr/>
          <p:nvPr/>
        </p:nvSpPr>
        <p:spPr>
          <a:xfrm>
            <a:off x="1343325" y="4942506"/>
            <a:ext cx="714075" cy="272183"/>
          </a:xfrm>
          <a:prstGeom prst="frame">
            <a:avLst>
              <a:gd name="adj1" fmla="val 19769"/>
            </a:avLst>
          </a:prstGeom>
          <a:solidFill>
            <a:srgbClr val="00E908"/>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547" y="3176098"/>
            <a:ext cx="3986148" cy="2933700"/>
          </a:xfrm>
          <a:prstGeom prst="rect">
            <a:avLst/>
          </a:prstGeom>
        </p:spPr>
      </p:pic>
      <p:sp>
        <p:nvSpPr>
          <p:cNvPr id="16" name="Frame 15"/>
          <p:cNvSpPr/>
          <p:nvPr/>
        </p:nvSpPr>
        <p:spPr>
          <a:xfrm>
            <a:off x="4787562" y="5230997"/>
            <a:ext cx="1841838" cy="1017403"/>
          </a:xfrm>
          <a:prstGeom prst="frame">
            <a:avLst>
              <a:gd name="adj1" fmla="val 9318"/>
            </a:avLst>
          </a:prstGeom>
          <a:solidFill>
            <a:srgbClr val="00E908"/>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1676154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Live Session Support</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130889" y="3120910"/>
            <a:ext cx="1859973" cy="715415"/>
          </a:xfrm>
          <a:prstGeom prst="rightArrow">
            <a:avLst/>
          </a:prstGeom>
          <a:gradFill>
            <a:gsLst>
              <a:gs pos="47000">
                <a:srgbClr val="08CB0C">
                  <a:alpha val="26000"/>
                </a:srgbClr>
              </a:gs>
              <a:gs pos="34000">
                <a:srgbClr val="08CB0C">
                  <a:alpha val="41000"/>
                </a:srgbClr>
              </a:gs>
              <a:gs pos="0">
                <a:srgbClr val="FF6B00">
                  <a:alpha val="59000"/>
                </a:srgbClr>
              </a:gs>
              <a:gs pos="76000">
                <a:srgbClr val="FF6B00">
                  <a:alpha val="55000"/>
                </a:srgbClr>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mf2820\Desktop\computer-mainten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548" y="2721895"/>
            <a:ext cx="2848433" cy="1889136"/>
          </a:xfrm>
          <a:prstGeom prst="rect">
            <a:avLst/>
          </a:prstGeom>
          <a:noFill/>
          <a:ln w="25400">
            <a:solidFill>
              <a:srgbClr val="0070C0">
                <a:alpha val="23000"/>
              </a:srgbClr>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Shape 90" descr="C:\Users\mf2820\Desktop\PILOTS\Zoom\ZoomLogo.jpg"/>
          <p:cNvPicPr preferRelativeResize="0"/>
          <p:nvPr/>
        </p:nvPicPr>
        <p:blipFill rotWithShape="1">
          <a:blip r:embed="rId4">
            <a:alphaModFix/>
          </a:blip>
          <a:srcRect/>
          <a:stretch/>
        </p:blipFill>
        <p:spPr>
          <a:xfrm>
            <a:off x="474051" y="3223762"/>
            <a:ext cx="2242723" cy="509710"/>
          </a:xfrm>
          <a:prstGeom prst="rect">
            <a:avLst/>
          </a:prstGeom>
          <a:noFill/>
          <a:ln>
            <a:noFill/>
          </a:ln>
        </p:spPr>
      </p:pic>
    </p:spTree>
    <p:extLst>
      <p:ext uri="{BB962C8B-B14F-4D97-AF65-F5344CB8AC3E}">
        <p14:creationId xmlns:p14="http://schemas.microsoft.com/office/powerpoint/2010/main" val="1049845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38" name="Rounded Rectangle 37"/>
          <p:cNvSpPr/>
          <p:nvPr/>
        </p:nvSpPr>
        <p:spPr>
          <a:xfrm>
            <a:off x="5187733" y="3376688"/>
            <a:ext cx="2367610" cy="986762"/>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latin typeface="Arial" charset="0"/>
              <a:ea typeface="Arial" charset="0"/>
              <a:cs typeface="Arial" charset="0"/>
            </a:endParaRPr>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600" b="1" dirty="0">
                <a:solidFill>
                  <a:schemeClr val="bg1"/>
                </a:solidFill>
                <a:ea typeface="Calibri" charset="0"/>
                <a:cs typeface="Calibri" charset="0"/>
              </a:rPr>
              <a:t>Ways to get support</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903091" y="1745278"/>
            <a:ext cx="2654497" cy="120244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16FC0"/>
                </a:solidFill>
                <a:latin typeface="Arial" charset="0"/>
                <a:ea typeface="Arial" charset="0"/>
                <a:cs typeface="Arial" charset="0"/>
              </a:rPr>
              <a:t>During a session</a:t>
            </a:r>
            <a:endParaRPr lang="en-US" dirty="0">
              <a:latin typeface="Arial" charset="0"/>
              <a:ea typeface="Arial" charset="0"/>
              <a:cs typeface="Arial" charset="0"/>
            </a:endParaRPr>
          </a:p>
        </p:txBody>
      </p:sp>
      <p:sp>
        <p:nvSpPr>
          <p:cNvPr id="33" name="Rounded Rectangle 32"/>
          <p:cNvSpPr/>
          <p:nvPr/>
        </p:nvSpPr>
        <p:spPr>
          <a:xfrm>
            <a:off x="903090" y="3321646"/>
            <a:ext cx="2654498" cy="151023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200" b="1" dirty="0">
                <a:solidFill>
                  <a:srgbClr val="00B0F0"/>
                </a:solidFill>
                <a:latin typeface="Arial" charset="0"/>
                <a:ea typeface="Arial" charset="0"/>
                <a:cs typeface="Arial" charset="0"/>
              </a:rPr>
              <a:t>Chat privately with your Webinar Support person</a:t>
            </a:r>
            <a:endParaRPr lang="en-US" sz="2200" dirty="0">
              <a:solidFill>
                <a:srgbClr val="00B0F0"/>
              </a:solidFill>
              <a:latin typeface="Arial" charset="0"/>
              <a:ea typeface="Arial" charset="0"/>
              <a:cs typeface="Arial" charset="0"/>
            </a:endParaRPr>
          </a:p>
        </p:txBody>
      </p:sp>
      <p:sp>
        <p:nvSpPr>
          <p:cNvPr id="37" name="Rectangle 36"/>
          <p:cNvSpPr/>
          <p:nvPr/>
        </p:nvSpPr>
        <p:spPr>
          <a:xfrm>
            <a:off x="5023545" y="1788826"/>
            <a:ext cx="2654497" cy="120244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16FC0"/>
                </a:solidFill>
                <a:latin typeface="Arial" charset="0"/>
                <a:ea typeface="Arial" charset="0"/>
                <a:cs typeface="Arial" charset="0"/>
              </a:rPr>
              <a:t>Outside of a session</a:t>
            </a:r>
            <a:endParaRPr lang="en-US" dirty="0">
              <a:latin typeface="Arial" charset="0"/>
              <a:ea typeface="Arial" charset="0"/>
              <a:cs typeface="Arial" charset="0"/>
            </a:endParaRPr>
          </a:p>
        </p:txBody>
      </p:sp>
      <p:sp>
        <p:nvSpPr>
          <p:cNvPr id="12" name="Rectangle 11"/>
          <p:cNvSpPr/>
          <p:nvPr/>
        </p:nvSpPr>
        <p:spPr>
          <a:xfrm>
            <a:off x="5187733" y="3452701"/>
            <a:ext cx="2367610" cy="646331"/>
          </a:xfrm>
          <a:prstGeom prst="rect">
            <a:avLst/>
          </a:prstGeom>
        </p:spPr>
        <p:txBody>
          <a:bodyPr wrap="square">
            <a:spAutoFit/>
          </a:bodyPr>
          <a:lstStyle/>
          <a:p>
            <a:pPr algn="ctr"/>
            <a:r>
              <a:rPr lang="en-US" b="1" dirty="0">
                <a:solidFill>
                  <a:srgbClr val="00B0F0"/>
                </a:solidFill>
                <a:latin typeface="Arial" charset="0"/>
                <a:ea typeface="Arial" charset="0"/>
                <a:cs typeface="Arial" charset="0"/>
              </a:rPr>
              <a:t>Join a test meeting:</a:t>
            </a:r>
          </a:p>
          <a:p>
            <a:pPr algn="ctr"/>
            <a:r>
              <a:rPr lang="en-US" b="1" dirty="0">
                <a:solidFill>
                  <a:srgbClr val="00B0F0"/>
                </a:solidFill>
                <a:latin typeface="Arial" charset="0"/>
                <a:ea typeface="Arial" charset="0"/>
                <a:cs typeface="Arial" charset="0"/>
                <a:hlinkClick r:id="rId3"/>
              </a:rPr>
              <a:t>https://zoom.us/test</a:t>
            </a:r>
            <a:r>
              <a:rPr lang="en-US" b="1" dirty="0">
                <a:solidFill>
                  <a:srgbClr val="00B0F0"/>
                </a:solidFill>
                <a:latin typeface="Arial" charset="0"/>
                <a:ea typeface="Arial" charset="0"/>
                <a:cs typeface="Arial" charset="0"/>
              </a:rPr>
              <a:t> </a:t>
            </a:r>
          </a:p>
        </p:txBody>
      </p:sp>
      <p:sp>
        <p:nvSpPr>
          <p:cNvPr id="39" name="Rounded Rectangle 38"/>
          <p:cNvSpPr/>
          <p:nvPr/>
        </p:nvSpPr>
        <p:spPr>
          <a:xfrm>
            <a:off x="4514163" y="4741024"/>
            <a:ext cx="3714750" cy="1310760"/>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rgbClr val="00B0F0"/>
                </a:solidFill>
                <a:latin typeface="Arial" charset="0"/>
                <a:ea typeface="Arial" charset="0"/>
                <a:cs typeface="Arial" charset="0"/>
              </a:rPr>
              <a:t>Submit a Request</a:t>
            </a:r>
          </a:p>
          <a:p>
            <a:pPr algn="ctr"/>
            <a:r>
              <a:rPr lang="en-US" sz="2400" b="1" dirty="0">
                <a:solidFill>
                  <a:srgbClr val="0070C0"/>
                </a:solidFill>
                <a:latin typeface="Arial" charset="0"/>
                <a:ea typeface="Arial" charset="0"/>
                <a:cs typeface="Arial" charset="0"/>
                <a:hlinkClick r:id="rId4"/>
              </a:rPr>
              <a:t>Cusps.zendesk.com</a:t>
            </a:r>
            <a:endParaRPr lang="en-US" sz="2400" b="1" dirty="0">
              <a:solidFill>
                <a:srgbClr val="0070C0"/>
              </a:solidFill>
              <a:latin typeface="Arial" charset="0"/>
              <a:ea typeface="Arial" charset="0"/>
              <a:cs typeface="Arial" charset="0"/>
            </a:endParaRPr>
          </a:p>
        </p:txBody>
      </p:sp>
      <p:cxnSp>
        <p:nvCxnSpPr>
          <p:cNvPr id="17" name="Straight Connector 16"/>
          <p:cNvCxnSpPr/>
          <p:nvPr/>
        </p:nvCxnSpPr>
        <p:spPr>
          <a:xfrm flipH="1">
            <a:off x="2230338" y="2924405"/>
            <a:ext cx="1" cy="383551"/>
          </a:xfrm>
          <a:prstGeom prst="line">
            <a:avLst/>
          </a:prstGeom>
          <a:ln w="635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350791" y="2989214"/>
            <a:ext cx="1" cy="383551"/>
          </a:xfrm>
          <a:prstGeom prst="line">
            <a:avLst/>
          </a:prstGeom>
          <a:ln w="635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350792" y="4357473"/>
            <a:ext cx="1" cy="383551"/>
          </a:xfrm>
          <a:prstGeom prst="line">
            <a:avLst/>
          </a:prstGeom>
          <a:ln w="635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600" b="1" dirty="0">
                <a:solidFill>
                  <a:schemeClr val="bg1"/>
                </a:solidFill>
                <a:ea typeface="Calibri" charset="0"/>
                <a:cs typeface="Calibri" charset="0"/>
              </a:rPr>
              <a:t>During a live session:</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858611" y="1483659"/>
            <a:ext cx="3101090" cy="87989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rgbClr val="016FC0"/>
                </a:solidFill>
                <a:latin typeface="Arial" charset="0"/>
                <a:ea typeface="Arial" charset="0"/>
                <a:cs typeface="Arial" charset="0"/>
              </a:rPr>
              <a:t>Webinar Supports:</a:t>
            </a:r>
            <a:endParaRPr lang="en-US" sz="2400" dirty="0">
              <a:latin typeface="Arial" charset="0"/>
              <a:ea typeface="Arial" charset="0"/>
              <a:cs typeface="Arial" charset="0"/>
            </a:endParaRPr>
          </a:p>
        </p:txBody>
      </p:sp>
      <p:sp>
        <p:nvSpPr>
          <p:cNvPr id="20" name="Rectangle 19"/>
          <p:cNvSpPr/>
          <p:nvPr/>
        </p:nvSpPr>
        <p:spPr>
          <a:xfrm>
            <a:off x="2887067" y="2554517"/>
            <a:ext cx="3072634" cy="896487"/>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70C0"/>
                </a:solidFill>
                <a:ea typeface="Arial" charset="0"/>
                <a:cs typeface="Arial" charset="0"/>
              </a:rPr>
              <a:t>Troubleshoot with users</a:t>
            </a:r>
          </a:p>
          <a:p>
            <a:pPr algn="ctr"/>
            <a:r>
              <a:rPr lang="en-US" altLang="en-US" b="1" dirty="0">
                <a:solidFill>
                  <a:srgbClr val="0070C0"/>
                </a:solidFill>
                <a:ea typeface="Arial" charset="0"/>
                <a:cs typeface="Arial" charset="0"/>
              </a:rPr>
              <a:t> in group and private chat</a:t>
            </a:r>
            <a:endParaRPr lang="en-US" dirty="0">
              <a:solidFill>
                <a:srgbClr val="0070C0"/>
              </a:solidFill>
              <a:ea typeface="Arial" charset="0"/>
              <a:cs typeface="Arial" charset="0"/>
            </a:endParaRPr>
          </a:p>
        </p:txBody>
      </p:sp>
      <p:sp>
        <p:nvSpPr>
          <p:cNvPr id="21" name="Rectangle 20"/>
          <p:cNvSpPr/>
          <p:nvPr/>
        </p:nvSpPr>
        <p:spPr>
          <a:xfrm>
            <a:off x="2887067" y="3604240"/>
            <a:ext cx="3072634" cy="865074"/>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70C0"/>
                </a:solidFill>
                <a:ea typeface="Arial" charset="0"/>
                <a:cs typeface="Arial" charset="0"/>
              </a:rPr>
              <a:t>Manage the technical aspects of running the live session</a:t>
            </a:r>
            <a:endParaRPr lang="en-US" dirty="0">
              <a:solidFill>
                <a:srgbClr val="0070C0"/>
              </a:solidFill>
              <a:ea typeface="Arial" charset="0"/>
              <a:cs typeface="Arial" charset="0"/>
            </a:endParaRPr>
          </a:p>
        </p:txBody>
      </p:sp>
      <p:sp>
        <p:nvSpPr>
          <p:cNvPr id="22" name="Rectangle 21"/>
          <p:cNvSpPr/>
          <p:nvPr/>
        </p:nvSpPr>
        <p:spPr>
          <a:xfrm>
            <a:off x="2887067" y="4622550"/>
            <a:ext cx="3072634" cy="924720"/>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70C0"/>
                </a:solidFill>
                <a:ea typeface="Arial" charset="0"/>
                <a:cs typeface="Arial" charset="0"/>
              </a:rPr>
              <a:t>Route course content </a:t>
            </a:r>
          </a:p>
          <a:p>
            <a:pPr algn="ctr"/>
            <a:r>
              <a:rPr lang="en-US" altLang="en-US" b="1" dirty="0">
                <a:solidFill>
                  <a:srgbClr val="0070C0"/>
                </a:solidFill>
                <a:ea typeface="Arial" charset="0"/>
                <a:cs typeface="Arial" charset="0"/>
              </a:rPr>
              <a:t>and grading questions </a:t>
            </a:r>
          </a:p>
          <a:p>
            <a:pPr algn="ctr"/>
            <a:r>
              <a:rPr lang="en-US" altLang="en-US" b="1" dirty="0">
                <a:solidFill>
                  <a:srgbClr val="0070C0"/>
                </a:solidFill>
                <a:ea typeface="Arial" charset="0"/>
                <a:cs typeface="Arial" charset="0"/>
              </a:rPr>
              <a:t>to the faculty or facilitator</a:t>
            </a:r>
            <a:endParaRPr lang="en-US" dirty="0">
              <a:solidFill>
                <a:srgbClr val="0070C0"/>
              </a:solidFill>
              <a:ea typeface="Arial" charset="0"/>
              <a:cs typeface="Arial" charset="0"/>
            </a:endParaRPr>
          </a:p>
        </p:txBody>
      </p:sp>
      <p:sp>
        <p:nvSpPr>
          <p:cNvPr id="23" name="Rectangle 22"/>
          <p:cNvSpPr/>
          <p:nvPr/>
        </p:nvSpPr>
        <p:spPr>
          <a:xfrm>
            <a:off x="2887067" y="5700506"/>
            <a:ext cx="3072634" cy="848102"/>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ea typeface="Arial" charset="0"/>
                <a:cs typeface="Arial" charset="0"/>
              </a:rPr>
              <a:t>Route students to the helpdesk for further support</a:t>
            </a:r>
          </a:p>
        </p:txBody>
      </p:sp>
    </p:spTree>
    <p:extLst>
      <p:ext uri="{BB962C8B-B14F-4D97-AF65-F5344CB8AC3E}">
        <p14:creationId xmlns:p14="http://schemas.microsoft.com/office/powerpoint/2010/main" val="112575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Questions?</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953437" y="3240573"/>
            <a:ext cx="1531391" cy="484263"/>
          </a:xfrm>
          <a:prstGeom prst="rightArrow">
            <a:avLst/>
          </a:prstGeom>
          <a:solidFill>
            <a:schemeClr val="accent1">
              <a:lumMod val="20000"/>
              <a:lumOff val="80000"/>
              <a:alpha val="65000"/>
            </a:schemeClr>
          </a:soli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p:cNvSpPr txBox="1"/>
          <p:nvPr/>
        </p:nvSpPr>
        <p:spPr>
          <a:xfrm>
            <a:off x="5545128" y="2585481"/>
            <a:ext cx="1411941" cy="1569660"/>
          </a:xfrm>
          <a:prstGeom prst="rect">
            <a:avLst/>
          </a:prstGeom>
          <a:noFill/>
        </p:spPr>
        <p:txBody>
          <a:bodyPr wrap="square" rtlCol="0">
            <a:spAutoFit/>
          </a:bodyPr>
          <a:lstStyle/>
          <a:p>
            <a:r>
              <a:rPr lang="en-US" sz="9600" b="1" dirty="0">
                <a:ln w="25400" cap="rnd">
                  <a:solidFill>
                    <a:srgbClr val="002060">
                      <a:alpha val="23000"/>
                    </a:srgbClr>
                  </a:solidFill>
                </a:ln>
                <a:solidFill>
                  <a:schemeClr val="accent1"/>
                </a:solidFill>
                <a:latin typeface="Arial" charset="0"/>
                <a:ea typeface="Arial" charset="0"/>
                <a:cs typeface="Arial" charset="0"/>
              </a:rPr>
              <a:t>?</a:t>
            </a:r>
          </a:p>
        </p:txBody>
      </p:sp>
      <p:pic>
        <p:nvPicPr>
          <p:cNvPr id="9" name="Shape 90" descr="C:\Users\mf2820\Desktop\PILOTS\Zoom\ZoomLogo.jpg"/>
          <p:cNvPicPr preferRelativeResize="0"/>
          <p:nvPr/>
        </p:nvPicPr>
        <p:blipFill rotWithShape="1">
          <a:blip r:embed="rId3">
            <a:alphaModFix/>
          </a:blip>
          <a:srcRect/>
          <a:stretch/>
        </p:blipFill>
        <p:spPr>
          <a:xfrm>
            <a:off x="1371600" y="3240573"/>
            <a:ext cx="2242723" cy="509710"/>
          </a:xfrm>
          <a:prstGeom prst="rect">
            <a:avLst/>
          </a:prstGeom>
          <a:noFill/>
          <a:ln>
            <a:noFill/>
          </a:ln>
        </p:spPr>
      </p:pic>
    </p:spTree>
    <p:extLst>
      <p:ext uri="{BB962C8B-B14F-4D97-AF65-F5344CB8AC3E}">
        <p14:creationId xmlns:p14="http://schemas.microsoft.com/office/powerpoint/2010/main" val="7856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6" name="Rectangle 5"/>
          <p:cNvSpPr/>
          <p:nvPr/>
        </p:nvSpPr>
        <p:spPr>
          <a:xfrm>
            <a:off x="284628" y="1646164"/>
            <a:ext cx="4065816"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buSzPct val="90000"/>
            </a:pPr>
            <a:r>
              <a:rPr lang="en-US" altLang="en-US" b="1" dirty="0">
                <a:solidFill>
                  <a:srgbClr val="0070C0"/>
                </a:solidFill>
                <a:latin typeface="Arial" charset="0"/>
                <a:ea typeface="Arial" charset="0"/>
                <a:cs typeface="Arial" charset="0"/>
              </a:rPr>
              <a:t>Lecture</a:t>
            </a:r>
          </a:p>
          <a:p>
            <a:pPr marL="298450" indent="-285750">
              <a:spcAft>
                <a:spcPts val="200"/>
              </a:spcAft>
              <a:buSzPct val="90000"/>
              <a:buFont typeface="Arial" panose="020B0604020202020204" pitchFamily="34" charset="0"/>
              <a:buChar char="•"/>
            </a:pPr>
            <a:r>
              <a:rPr lang="en-US" altLang="en-US" dirty="0">
                <a:solidFill>
                  <a:srgbClr val="0070C0"/>
                </a:solidFill>
                <a:latin typeface="Arial" charset="0"/>
                <a:ea typeface="Arial" charset="0"/>
                <a:cs typeface="Arial" charset="0"/>
              </a:rPr>
              <a:t>Foreground student experience</a:t>
            </a:r>
          </a:p>
          <a:p>
            <a:pPr marL="298450" indent="-285750">
              <a:spcAft>
                <a:spcPts val="200"/>
              </a:spcAft>
              <a:buSzPct val="90000"/>
              <a:buFont typeface="Arial" panose="020B0604020202020204" pitchFamily="34" charset="0"/>
              <a:buChar char="•"/>
            </a:pPr>
            <a:r>
              <a:rPr lang="en-US" dirty="0">
                <a:solidFill>
                  <a:srgbClr val="0070C0"/>
                </a:solidFill>
                <a:latin typeface="Arial" pitchFamily="-72" charset="0"/>
                <a:ea typeface="ＭＳ Ｐゴシック" pitchFamily="-72" charset="-128"/>
                <a:cs typeface="ＭＳ Ｐゴシック" pitchFamily="-72" charset="-128"/>
              </a:rPr>
              <a:t>Compelling content, dynamic visuals and interactive moments</a:t>
            </a:r>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ＭＳ Ｐゴシック" charset="-128"/>
              </a:rPr>
              <a:t>Tips for Increasing Interactivity</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80786" y="3295104"/>
            <a:ext cx="4054930"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buSzPct val="90000"/>
            </a:pPr>
            <a:r>
              <a:rPr lang="en-US" altLang="en-US" b="1" dirty="0">
                <a:solidFill>
                  <a:srgbClr val="0070C0"/>
                </a:solidFill>
                <a:latin typeface="Arial" charset="0"/>
                <a:ea typeface="Arial" charset="0"/>
                <a:cs typeface="Arial" charset="0"/>
              </a:rPr>
              <a:t>Demo</a:t>
            </a:r>
          </a:p>
          <a:p>
            <a:pPr marL="298450" indent="-285750">
              <a:spcAft>
                <a:spcPts val="200"/>
              </a:spcAft>
              <a:buSzPct val="90000"/>
              <a:buFont typeface="Arial" panose="020B0604020202020204" pitchFamily="34" charset="0"/>
              <a:buChar char="•"/>
            </a:pPr>
            <a:r>
              <a:rPr lang="en-US" altLang="en-US" sz="1600" dirty="0">
                <a:solidFill>
                  <a:srgbClr val="0070C0"/>
                </a:solidFill>
                <a:latin typeface="Arial" charset="0"/>
                <a:ea typeface="Arial" charset="0"/>
                <a:cs typeface="Arial" charset="0"/>
              </a:rPr>
              <a:t>Share your screen</a:t>
            </a:r>
          </a:p>
          <a:p>
            <a:pPr marL="298450" indent="-285750">
              <a:spcAft>
                <a:spcPts val="200"/>
              </a:spcAft>
              <a:buSzPct val="90000"/>
              <a:buFont typeface="Arial" panose="020B0604020202020204" pitchFamily="34" charset="0"/>
              <a:buChar char="•"/>
            </a:pPr>
            <a:r>
              <a:rPr lang="en-US" altLang="en-US" sz="1600" dirty="0">
                <a:solidFill>
                  <a:srgbClr val="0070C0"/>
                </a:solidFill>
                <a:latin typeface="Arial" charset="0"/>
                <a:ea typeface="Arial" charset="0"/>
                <a:cs typeface="Arial" charset="0"/>
              </a:rPr>
              <a:t>Highlight/draw tool to clarify a point </a:t>
            </a:r>
          </a:p>
          <a:p>
            <a:pPr marL="298450" indent="-285750">
              <a:spcAft>
                <a:spcPts val="200"/>
              </a:spcAft>
              <a:buSzPct val="90000"/>
              <a:buFont typeface="Arial" panose="020B0604020202020204" pitchFamily="34" charset="0"/>
              <a:buChar char="•"/>
            </a:pPr>
            <a:r>
              <a:rPr lang="en-US" altLang="en-US" sz="1600" dirty="0">
                <a:solidFill>
                  <a:srgbClr val="0070C0"/>
                </a:solidFill>
                <a:latin typeface="Arial" charset="0"/>
                <a:ea typeface="Arial" charset="0"/>
                <a:cs typeface="Arial" charset="0"/>
              </a:rPr>
              <a:t>Real-time walkthrough of problems</a:t>
            </a:r>
          </a:p>
        </p:txBody>
      </p:sp>
      <p:sp>
        <p:nvSpPr>
          <p:cNvPr id="10" name="Rectangle 9"/>
          <p:cNvSpPr/>
          <p:nvPr/>
        </p:nvSpPr>
        <p:spPr>
          <a:xfrm>
            <a:off x="280786" y="4944044"/>
            <a:ext cx="4054930"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buSzPct val="90000"/>
            </a:pPr>
            <a:r>
              <a:rPr lang="en-US" altLang="en-US" b="1" dirty="0">
                <a:solidFill>
                  <a:srgbClr val="0070C0"/>
                </a:solidFill>
                <a:latin typeface="Arial" charset="0"/>
                <a:ea typeface="Arial" charset="0"/>
                <a:cs typeface="Arial" charset="0"/>
              </a:rPr>
              <a:t>Polls</a:t>
            </a:r>
          </a:p>
          <a:p>
            <a:pPr marL="352425" indent="-285750">
              <a:spcAft>
                <a:spcPts val="200"/>
              </a:spcAft>
              <a:buSzPct val="90000"/>
              <a:buFont typeface="Arial" panose="020B0604020202020204" pitchFamily="34" charset="0"/>
              <a:buChar char="•"/>
            </a:pPr>
            <a:r>
              <a:rPr lang="en-US" altLang="en-US" dirty="0">
                <a:solidFill>
                  <a:srgbClr val="0070C0"/>
                </a:solidFill>
                <a:latin typeface="Arial" charset="0"/>
                <a:ea typeface="Arial" charset="0"/>
                <a:cs typeface="Arial" charset="0"/>
              </a:rPr>
              <a:t>Guided polling to spark discussion</a:t>
            </a:r>
          </a:p>
          <a:p>
            <a:pPr marL="352425" indent="-285750">
              <a:spcAft>
                <a:spcPts val="200"/>
              </a:spcAft>
              <a:buSzPct val="90000"/>
              <a:buFont typeface="Arial" panose="020B0604020202020204" pitchFamily="34" charset="0"/>
              <a:buChar char="•"/>
            </a:pPr>
            <a:r>
              <a:rPr lang="en-US" altLang="en-US" dirty="0">
                <a:solidFill>
                  <a:srgbClr val="0070C0"/>
                </a:solidFill>
                <a:latin typeface="Arial" charset="0"/>
                <a:ea typeface="Arial" charset="0"/>
                <a:cs typeface="Arial" charset="0"/>
              </a:rPr>
              <a:t>Reward students for interacting</a:t>
            </a:r>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635072" y="1653407"/>
            <a:ext cx="4054930"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buSzPct val="90000"/>
            </a:pPr>
            <a:r>
              <a:rPr lang="en-US" altLang="en-US" b="1" dirty="0">
                <a:solidFill>
                  <a:srgbClr val="0070C0"/>
                </a:solidFill>
                <a:latin typeface="Arial" charset="0"/>
                <a:ea typeface="Arial" charset="0"/>
                <a:cs typeface="Arial" charset="0"/>
              </a:rPr>
              <a:t>Chat</a:t>
            </a:r>
          </a:p>
          <a:p>
            <a:pPr marL="522287" indent="-285750">
              <a:spcAft>
                <a:spcPts val="200"/>
              </a:spcAft>
              <a:buSzPct val="90000"/>
              <a:buFont typeface="Arial" panose="020B0604020202020204" pitchFamily="34" charset="0"/>
              <a:buChar char="•"/>
            </a:pPr>
            <a:r>
              <a:rPr lang="en-US" altLang="en-US" dirty="0">
                <a:solidFill>
                  <a:srgbClr val="0070C0"/>
                </a:solidFill>
                <a:latin typeface="Arial" charset="0"/>
                <a:ea typeface="Arial" charset="0"/>
                <a:cs typeface="Arial" charset="0"/>
              </a:rPr>
              <a:t>Promote reflective dialogue</a:t>
            </a:r>
          </a:p>
          <a:p>
            <a:pPr marL="522287" indent="-285750">
              <a:spcAft>
                <a:spcPts val="200"/>
              </a:spcAft>
              <a:buSzPct val="90000"/>
              <a:buFont typeface="Arial" panose="020B0604020202020204" pitchFamily="34" charset="0"/>
              <a:buChar char="•"/>
            </a:pPr>
            <a:r>
              <a:rPr lang="en-US" altLang="en-US" dirty="0">
                <a:solidFill>
                  <a:srgbClr val="0070C0"/>
                </a:solidFill>
                <a:latin typeface="Arial" charset="0"/>
                <a:ea typeface="Arial" charset="0"/>
                <a:cs typeface="Arial" charset="0"/>
              </a:rPr>
              <a:t>Moderate and highlight relevant questions from students</a:t>
            </a:r>
          </a:p>
        </p:txBody>
      </p:sp>
      <p:sp>
        <p:nvSpPr>
          <p:cNvPr id="13" name="Rectangle 12"/>
          <p:cNvSpPr/>
          <p:nvPr/>
        </p:nvSpPr>
        <p:spPr>
          <a:xfrm>
            <a:off x="4635072" y="3302347"/>
            <a:ext cx="4054930" cy="1685356"/>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buSzPct val="90000"/>
            </a:pPr>
            <a:r>
              <a:rPr lang="en-US" altLang="en-US" b="1" dirty="0">
                <a:solidFill>
                  <a:srgbClr val="0070C0"/>
                </a:solidFill>
                <a:latin typeface="Arial" charset="0"/>
                <a:ea typeface="Arial" charset="0"/>
                <a:cs typeface="Arial" charset="0"/>
              </a:rPr>
              <a:t>Discussion</a:t>
            </a:r>
          </a:p>
          <a:p>
            <a:pPr marL="522287" indent="-285750">
              <a:spcAft>
                <a:spcPts val="200"/>
              </a:spcAft>
              <a:buSzPct val="90000"/>
              <a:buFont typeface="Arial" panose="020B0604020202020204" pitchFamily="34" charset="0"/>
              <a:buChar char="•"/>
            </a:pPr>
            <a:r>
              <a:rPr lang="en-US" altLang="en-US" dirty="0">
                <a:solidFill>
                  <a:srgbClr val="0070C0"/>
                </a:solidFill>
                <a:latin typeface="Arial" charset="0"/>
                <a:ea typeface="Arial" charset="0"/>
                <a:cs typeface="Arial" charset="0"/>
              </a:rPr>
              <a:t>Get students on the mic</a:t>
            </a:r>
          </a:p>
          <a:p>
            <a:pPr marL="522287" indent="-285750">
              <a:spcAft>
                <a:spcPts val="200"/>
              </a:spcAft>
              <a:buSzPct val="90000"/>
              <a:buFont typeface="Arial" panose="020B0604020202020204" pitchFamily="34" charset="0"/>
              <a:buChar char="•"/>
            </a:pPr>
            <a:r>
              <a:rPr lang="en-US" altLang="en-US" dirty="0">
                <a:solidFill>
                  <a:srgbClr val="0070C0"/>
                </a:solidFill>
                <a:latin typeface="Arial" charset="0"/>
                <a:ea typeface="Arial" charset="0"/>
                <a:cs typeface="Arial" charset="0"/>
              </a:rPr>
              <a:t>Let students guide discussion</a:t>
            </a:r>
          </a:p>
          <a:p>
            <a:pPr marL="522287" indent="-285750">
              <a:spcAft>
                <a:spcPts val="200"/>
              </a:spcAft>
              <a:buSzPct val="90000"/>
              <a:buFont typeface="Arial" panose="020B0604020202020204" pitchFamily="34" charset="0"/>
              <a:buChar char="•"/>
            </a:pPr>
            <a:r>
              <a:rPr lang="en-US" altLang="en-US" dirty="0">
                <a:solidFill>
                  <a:srgbClr val="0070C0"/>
                </a:solidFill>
                <a:latin typeface="Arial" charset="0"/>
                <a:ea typeface="Arial" charset="0"/>
                <a:cs typeface="Arial" charset="0"/>
              </a:rPr>
              <a:t>Breakout rooms for more productive conversations</a:t>
            </a:r>
          </a:p>
        </p:txBody>
      </p:sp>
    </p:spTree>
    <p:extLst>
      <p:ext uri="{BB962C8B-B14F-4D97-AF65-F5344CB8AC3E}">
        <p14:creationId xmlns:p14="http://schemas.microsoft.com/office/powerpoint/2010/main" val="94418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What is Zoom?</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Shape 90" descr="C:\Users\mf2820\Desktop\PILOTS\Zoom\ZoomLogo.jpg"/>
          <p:cNvPicPr preferRelativeResize="0"/>
          <p:nvPr/>
        </p:nvPicPr>
        <p:blipFill rotWithShape="1">
          <a:blip r:embed="rId3">
            <a:alphaModFix/>
          </a:blip>
          <a:srcRect/>
          <a:stretch/>
        </p:blipFill>
        <p:spPr>
          <a:xfrm>
            <a:off x="6552815" y="1799118"/>
            <a:ext cx="2242723" cy="50971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808559"/>
            <a:ext cx="2837470" cy="168425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55" y="2558764"/>
            <a:ext cx="3092740" cy="1680942"/>
          </a:xfrm>
          <a:prstGeom prst="rect">
            <a:avLst/>
          </a:prstGeom>
        </p:spPr>
      </p:pic>
      <p:sp>
        <p:nvSpPr>
          <p:cNvPr id="13" name="Rectangle 12"/>
          <p:cNvSpPr/>
          <p:nvPr/>
        </p:nvSpPr>
        <p:spPr>
          <a:xfrm>
            <a:off x="250785" y="1799118"/>
            <a:ext cx="4332790" cy="3693694"/>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lumMod val="65000"/>
                    <a:lumOff val="35000"/>
                  </a:schemeClr>
                </a:solidFill>
              </a:rPr>
              <a:t>Zoom</a:t>
            </a:r>
            <a:r>
              <a:rPr lang="en-US" sz="2000" dirty="0">
                <a:solidFill>
                  <a:schemeClr val="tx1">
                    <a:lumMod val="65000"/>
                    <a:lumOff val="35000"/>
                  </a:schemeClr>
                </a:solidFill>
              </a:rPr>
              <a:t> is a cloud-based HD video conferencing platform with a wide range of functionalities. Zoom allows faculty and students to meet in real-time via webcam and audio for online class sessions, office hours, and informal virtual meetings. The tool has essential features that enhance the online class experience like screen share, cloud recording, group chat, and breakout rooms.</a:t>
            </a:r>
          </a:p>
        </p:txBody>
      </p:sp>
    </p:spTree>
    <p:extLst>
      <p:ext uri="{BB962C8B-B14F-4D97-AF65-F5344CB8AC3E}">
        <p14:creationId xmlns:p14="http://schemas.microsoft.com/office/powerpoint/2010/main" val="43763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Basic vs. Pro Zoom account</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33400" y="1558499"/>
            <a:ext cx="8001000" cy="3785652"/>
          </a:xfrm>
          <a:prstGeom prst="rect">
            <a:avLst/>
          </a:prstGeom>
          <a:noFill/>
        </p:spPr>
        <p:txBody>
          <a:bodyPr wrap="square" rtlCol="0">
            <a:spAutoFit/>
          </a:bodyPr>
          <a:lstStyle/>
          <a:p>
            <a:r>
              <a:rPr lang="en-US" sz="2000" b="1" dirty="0"/>
              <a:t>What is the difference between a Basic user and a Pro user?</a:t>
            </a:r>
          </a:p>
          <a:p>
            <a:endParaRPr lang="en-US" sz="2000" dirty="0"/>
          </a:p>
          <a:p>
            <a:r>
              <a:rPr lang="en-US" sz="2000" dirty="0"/>
              <a:t>Zoom has a “freemium” business model where users can sign up for a basic account at no cost before deciding to upgrade and pay for more advanced features. A Basic user is a free account and a Pro user is a paid account with advanced features. A Basic user can still schedule, host, and record meetings, but with some limitations:</a:t>
            </a:r>
            <a:br>
              <a:rPr lang="en-US" sz="2000" dirty="0"/>
            </a:br>
            <a:endParaRPr lang="en-US" sz="2000" dirty="0"/>
          </a:p>
          <a:p>
            <a:pPr marL="342900" indent="-342900">
              <a:buFont typeface="Arial" panose="020B0604020202020204" pitchFamily="34" charset="0"/>
              <a:buChar char="•"/>
            </a:pPr>
            <a:r>
              <a:rPr lang="en-US" sz="2000" dirty="0"/>
              <a:t>There is a limit of 40-minutes per meeting</a:t>
            </a:r>
          </a:p>
          <a:p>
            <a:pPr marL="342900" indent="-342900">
              <a:buFont typeface="Arial" panose="020B0604020202020204" pitchFamily="34" charset="0"/>
              <a:buChar char="•"/>
            </a:pPr>
            <a:r>
              <a:rPr lang="en-US" sz="2000" dirty="0"/>
              <a:t>Local recording is the only recording option</a:t>
            </a:r>
          </a:p>
          <a:p>
            <a:pPr marL="342900" indent="-342900">
              <a:buFont typeface="Arial" panose="020B0604020202020204" pitchFamily="34" charset="0"/>
              <a:buChar char="•"/>
            </a:pPr>
            <a:r>
              <a:rPr lang="en-US" sz="2000" dirty="0"/>
              <a:t>Breakout rooms are available, but co-host option is not</a:t>
            </a:r>
          </a:p>
          <a:p>
            <a:pPr marL="342900" indent="-342900">
              <a:buFont typeface="Arial" panose="020B0604020202020204" pitchFamily="34" charset="0"/>
              <a:buChar char="•"/>
            </a:pPr>
            <a:r>
              <a:rPr lang="en-US" sz="2000" dirty="0"/>
              <a:t>Polling and some other advanced settings are not available</a:t>
            </a:r>
          </a:p>
        </p:txBody>
      </p:sp>
    </p:spTree>
    <p:extLst>
      <p:ext uri="{BB962C8B-B14F-4D97-AF65-F5344CB8AC3E}">
        <p14:creationId xmlns:p14="http://schemas.microsoft.com/office/powerpoint/2010/main" val="309849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D0FF99-5EDC-024E-A84A-A50000EBAF63}"/>
              </a:ext>
            </a:extLst>
          </p:cNvPr>
          <p:cNvSpPr txBox="1">
            <a:spLocks/>
          </p:cNvSpPr>
          <p:nvPr/>
        </p:nvSpPr>
        <p:spPr>
          <a:xfrm>
            <a:off x="0" y="0"/>
            <a:ext cx="9144000" cy="1371595"/>
          </a:xfrm>
          <a:prstGeom prst="rect">
            <a:avLst/>
          </a:prstGeom>
          <a:solidFill>
            <a:srgbClr val="1D92D0"/>
          </a:solidFill>
          <a:ln cap="rnd">
            <a:solidFill>
              <a:srgbClr val="005EAB">
                <a:alpha val="33000"/>
              </a:srgb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400" b="1" dirty="0">
                <a:solidFill>
                  <a:schemeClr val="bg1"/>
                </a:solidFill>
                <a:ea typeface="Calibri" charset="0"/>
                <a:cs typeface="Calibri" charset="0"/>
              </a:rPr>
              <a:t>Basic vs. Pro Zoom account</a:t>
            </a:r>
          </a:p>
        </p:txBody>
      </p:sp>
      <p:sp>
        <p:nvSpPr>
          <p:cNvPr id="5" name="TextBox 4">
            <a:extLst>
              <a:ext uri="{FF2B5EF4-FFF2-40B4-BE49-F238E27FC236}">
                <a16:creationId xmlns:a16="http://schemas.microsoft.com/office/drawing/2014/main" id="{47291EC5-BD70-1D43-ABA8-C6C9EA2E6532}"/>
              </a:ext>
            </a:extLst>
          </p:cNvPr>
          <p:cNvSpPr txBox="1"/>
          <p:nvPr/>
        </p:nvSpPr>
        <p:spPr>
          <a:xfrm>
            <a:off x="0" y="6629394"/>
            <a:ext cx="9144000" cy="369332"/>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6" name="Rectangle 5">
            <a:extLst>
              <a:ext uri="{FF2B5EF4-FFF2-40B4-BE49-F238E27FC236}">
                <a16:creationId xmlns:a16="http://schemas.microsoft.com/office/drawing/2014/main" id="{6C1D545E-720B-D64C-BF03-246A567CFA96}"/>
              </a:ext>
            </a:extLst>
          </p:cNvPr>
          <p:cNvSpPr/>
          <p:nvPr/>
        </p:nvSpPr>
        <p:spPr>
          <a:xfrm>
            <a:off x="0" y="1371594"/>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C4C592C-8296-CD4A-B9E6-260C4B0CD269}"/>
              </a:ext>
            </a:extLst>
          </p:cNvPr>
          <p:cNvSpPr/>
          <p:nvPr/>
        </p:nvSpPr>
        <p:spPr>
          <a:xfrm>
            <a:off x="0" y="1371594"/>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16CC3D7-D24C-5A4A-B033-DEEF9F92C9F9}"/>
              </a:ext>
            </a:extLst>
          </p:cNvPr>
          <p:cNvSpPr txBox="1"/>
          <p:nvPr/>
        </p:nvSpPr>
        <p:spPr>
          <a:xfrm>
            <a:off x="-4267201" y="2590795"/>
            <a:ext cx="1828801" cy="646331"/>
          </a:xfrm>
          <a:prstGeom prst="rect">
            <a:avLst/>
          </a:prstGeom>
          <a:noFill/>
        </p:spPr>
        <p:txBody>
          <a:bodyPr wrap="square" rtlCol="0">
            <a:spAutoFit/>
          </a:bodyPr>
          <a:lstStyle/>
          <a:p>
            <a:r>
              <a:rPr lang="en-US" altLang="en-US" dirty="0">
                <a:solidFill>
                  <a:srgbClr val="016FC0"/>
                </a:solidFill>
                <a:latin typeface="Calibri" charset="0"/>
              </a:rPr>
              <a:t> </a:t>
            </a:r>
          </a:p>
          <a:p>
            <a:endParaRPr lang="en-US" dirty="0"/>
          </a:p>
        </p:txBody>
      </p:sp>
      <p:sp>
        <p:nvSpPr>
          <p:cNvPr id="9" name="Rectangle 8">
            <a:extLst>
              <a:ext uri="{FF2B5EF4-FFF2-40B4-BE49-F238E27FC236}">
                <a16:creationId xmlns:a16="http://schemas.microsoft.com/office/drawing/2014/main" id="{3B74F76F-81B1-D942-B363-4833372E6F7D}"/>
              </a:ext>
            </a:extLst>
          </p:cNvPr>
          <p:cNvSpPr/>
          <p:nvPr/>
        </p:nvSpPr>
        <p:spPr>
          <a:xfrm flipH="1">
            <a:off x="10438210" y="3751584"/>
            <a:ext cx="3493800" cy="369332"/>
          </a:xfrm>
          <a:prstGeom prst="rect">
            <a:avLst/>
          </a:prstGeom>
        </p:spPr>
        <p:txBody>
          <a:bodyPr wrap="square">
            <a:spAutoFit/>
          </a:bodyPr>
          <a:lstStyle/>
          <a:p>
            <a:r>
              <a:rPr lang="en-US" altLang="en-US" b="1" dirty="0">
                <a:solidFill>
                  <a:srgbClr val="016FC0"/>
                </a:solidFill>
                <a:latin typeface="Calibri" charset="0"/>
              </a:rPr>
              <a:t> </a:t>
            </a:r>
            <a:endParaRPr lang="en-US" dirty="0"/>
          </a:p>
        </p:txBody>
      </p:sp>
      <p:grpSp>
        <p:nvGrpSpPr>
          <p:cNvPr id="10" name="Group 9">
            <a:extLst>
              <a:ext uri="{FF2B5EF4-FFF2-40B4-BE49-F238E27FC236}">
                <a16:creationId xmlns:a16="http://schemas.microsoft.com/office/drawing/2014/main" id="{B2DCDC4E-4E3E-CB49-9397-1F950A9154B0}"/>
              </a:ext>
            </a:extLst>
          </p:cNvPr>
          <p:cNvGrpSpPr/>
          <p:nvPr/>
        </p:nvGrpSpPr>
        <p:grpSpPr>
          <a:xfrm>
            <a:off x="6445016" y="1489017"/>
            <a:ext cx="2241784" cy="4334366"/>
            <a:chOff x="4989752" y="1483491"/>
            <a:chExt cx="2241784" cy="4334366"/>
          </a:xfrm>
        </p:grpSpPr>
        <p:sp>
          <p:nvSpPr>
            <p:cNvPr id="11" name="Rectangle 10">
              <a:extLst>
                <a:ext uri="{FF2B5EF4-FFF2-40B4-BE49-F238E27FC236}">
                  <a16:creationId xmlns:a16="http://schemas.microsoft.com/office/drawing/2014/main" id="{30A939B3-9F4A-8941-B13A-668283A61170}"/>
                </a:ext>
              </a:extLst>
            </p:cNvPr>
            <p:cNvSpPr/>
            <p:nvPr/>
          </p:nvSpPr>
          <p:spPr>
            <a:xfrm>
              <a:off x="4989752" y="3521035"/>
              <a:ext cx="2241784" cy="877036"/>
            </a:xfrm>
            <a:prstGeom prst="rect">
              <a:avLst/>
            </a:prstGeom>
            <a:solidFill>
              <a:schemeClr val="bg1"/>
            </a:solidFill>
            <a:ln w="25400" cap="rnd">
              <a:solidFill>
                <a:srgbClr val="34C34F">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12" name="TextBox 11">
              <a:extLst>
                <a:ext uri="{FF2B5EF4-FFF2-40B4-BE49-F238E27FC236}">
                  <a16:creationId xmlns:a16="http://schemas.microsoft.com/office/drawing/2014/main" id="{7544E3F3-4600-744D-A4F4-DC7CEA7164ED}"/>
                </a:ext>
              </a:extLst>
            </p:cNvPr>
            <p:cNvSpPr txBox="1"/>
            <p:nvPr/>
          </p:nvSpPr>
          <p:spPr>
            <a:xfrm>
              <a:off x="5033484" y="3521036"/>
              <a:ext cx="2198052" cy="877035"/>
            </a:xfrm>
            <a:prstGeom prst="rect">
              <a:avLst/>
            </a:prstGeom>
            <a:noFill/>
          </p:spPr>
          <p:txBody>
            <a:bodyPr wrap="square" rtlCol="0" anchor="ctr">
              <a:noAutofit/>
            </a:bodyPr>
            <a:lstStyle/>
            <a:p>
              <a:pPr algn="ctr"/>
              <a:r>
                <a:rPr lang="en-US" sz="1600" b="1" dirty="0">
                  <a:solidFill>
                    <a:srgbClr val="0070C0"/>
                  </a:solidFill>
                </a:rPr>
                <a:t>Log in with your Columbia UNI </a:t>
              </a:r>
            </a:p>
            <a:p>
              <a:pPr algn="ctr"/>
              <a:r>
                <a:rPr lang="en-US" sz="1600" b="1" dirty="0">
                  <a:solidFill>
                    <a:srgbClr val="0070C0"/>
                  </a:solidFill>
                </a:rPr>
                <a:t>and password</a:t>
              </a:r>
            </a:p>
          </p:txBody>
        </p:sp>
        <p:sp>
          <p:nvSpPr>
            <p:cNvPr id="13" name="Rectangle 12">
              <a:extLst>
                <a:ext uri="{FF2B5EF4-FFF2-40B4-BE49-F238E27FC236}">
                  <a16:creationId xmlns:a16="http://schemas.microsoft.com/office/drawing/2014/main" id="{FE157ACE-31E6-964D-90E3-D14C19BFA632}"/>
                </a:ext>
              </a:extLst>
            </p:cNvPr>
            <p:cNvSpPr/>
            <p:nvPr/>
          </p:nvSpPr>
          <p:spPr>
            <a:xfrm>
              <a:off x="5029200" y="1483491"/>
              <a:ext cx="2164079" cy="707886"/>
            </a:xfrm>
            <a:prstGeom prst="rect">
              <a:avLst/>
            </a:prstGeom>
          </p:spPr>
          <p:txBody>
            <a:bodyPr wrap="square">
              <a:spAutoFit/>
            </a:bodyPr>
            <a:lstStyle/>
            <a:p>
              <a:pPr algn="ctr"/>
              <a:r>
                <a:rPr lang="en-US" altLang="en-US" sz="2000" b="1" dirty="0">
                  <a:solidFill>
                    <a:srgbClr val="34C34F"/>
                  </a:solidFill>
                  <a:latin typeface="Calibri" charset="0"/>
                </a:rPr>
                <a:t>            </a:t>
              </a:r>
              <a:r>
                <a:rPr lang="en-US" altLang="en-US" sz="2000" b="1" dirty="0">
                  <a:solidFill>
                    <a:srgbClr val="02B050"/>
                  </a:solidFill>
                  <a:latin typeface="Calibri" charset="0"/>
                </a:rPr>
                <a:t>Pro:</a:t>
              </a:r>
              <a:r>
                <a:rPr lang="en-US" altLang="en-US" sz="2000" b="1" dirty="0">
                  <a:solidFill>
                    <a:srgbClr val="016FC0"/>
                  </a:solidFill>
                  <a:latin typeface="Calibri" charset="0"/>
                </a:rPr>
                <a:t>		</a:t>
              </a:r>
            </a:p>
          </p:txBody>
        </p:sp>
        <p:grpSp>
          <p:nvGrpSpPr>
            <p:cNvPr id="14" name="Group 13">
              <a:extLst>
                <a:ext uri="{FF2B5EF4-FFF2-40B4-BE49-F238E27FC236}">
                  <a16:creationId xmlns:a16="http://schemas.microsoft.com/office/drawing/2014/main" id="{0D82C41C-87D0-7049-9AB2-74019BB38BF4}"/>
                </a:ext>
              </a:extLst>
            </p:cNvPr>
            <p:cNvGrpSpPr/>
            <p:nvPr/>
          </p:nvGrpSpPr>
          <p:grpSpPr>
            <a:xfrm>
              <a:off x="5029200" y="1976215"/>
              <a:ext cx="2202336" cy="1330521"/>
              <a:chOff x="5029200" y="1958385"/>
              <a:chExt cx="2202336" cy="1330521"/>
            </a:xfrm>
          </p:grpSpPr>
          <p:sp>
            <p:nvSpPr>
              <p:cNvPr id="17" name="Rectangle 16">
                <a:extLst>
                  <a:ext uri="{FF2B5EF4-FFF2-40B4-BE49-F238E27FC236}">
                    <a16:creationId xmlns:a16="http://schemas.microsoft.com/office/drawing/2014/main" id="{D97CC6D4-FF66-DB4A-B389-687CA57DF73B}"/>
                  </a:ext>
                </a:extLst>
              </p:cNvPr>
              <p:cNvSpPr/>
              <p:nvPr/>
            </p:nvSpPr>
            <p:spPr>
              <a:xfrm>
                <a:off x="5029200" y="1958385"/>
                <a:ext cx="2202336" cy="1300222"/>
              </a:xfrm>
              <a:prstGeom prst="rect">
                <a:avLst/>
              </a:prstGeom>
              <a:solidFill>
                <a:schemeClr val="bg1"/>
              </a:solidFill>
              <a:ln w="25400" cap="rnd">
                <a:solidFill>
                  <a:srgbClr val="34C34F">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latin typeface="Arial" charset="0"/>
                    <a:ea typeface="Arial" charset="0"/>
                    <a:cs typeface="Arial" charset="0"/>
                  </a:rPr>
                  <a:t>and add or edit layouts and add or edit layouts</a:t>
                </a:r>
                <a:endParaRPr lang="en-US" sz="2000" dirty="0">
                  <a:latin typeface="Arial" charset="0"/>
                  <a:ea typeface="Arial" charset="0"/>
                  <a:cs typeface="Arial" charset="0"/>
                </a:endParaRPr>
              </a:p>
            </p:txBody>
          </p:sp>
          <p:sp>
            <p:nvSpPr>
              <p:cNvPr id="18" name="TextBox 17">
                <a:extLst>
                  <a:ext uri="{FF2B5EF4-FFF2-40B4-BE49-F238E27FC236}">
                    <a16:creationId xmlns:a16="http://schemas.microsoft.com/office/drawing/2014/main" id="{4A08E9F6-4C90-3348-9F1C-098FE7EAD144}"/>
                  </a:ext>
                </a:extLst>
              </p:cNvPr>
              <p:cNvSpPr txBox="1"/>
              <p:nvPr/>
            </p:nvSpPr>
            <p:spPr>
              <a:xfrm flipH="1">
                <a:off x="5038870" y="1993510"/>
                <a:ext cx="2177031" cy="1295396"/>
              </a:xfrm>
              <a:prstGeom prst="rect">
                <a:avLst/>
              </a:prstGeom>
              <a:noFill/>
            </p:spPr>
            <p:txBody>
              <a:bodyPr wrap="square" rtlCol="0" anchor="ctr">
                <a:noAutofit/>
              </a:bodyPr>
              <a:lstStyle/>
              <a:p>
                <a:pPr algn="ctr"/>
                <a:r>
                  <a:rPr lang="en-US" sz="1600" b="1" dirty="0">
                    <a:solidFill>
                      <a:srgbClr val="0070C0"/>
                    </a:solidFill>
                  </a:rPr>
                  <a:t>Granted during semesters when faculty are teaching online classes with </a:t>
                </a:r>
              </a:p>
              <a:p>
                <a:pPr algn="ctr"/>
                <a:r>
                  <a:rPr lang="en-US" sz="1600" b="1" dirty="0">
                    <a:solidFill>
                      <a:srgbClr val="0070C0"/>
                    </a:solidFill>
                  </a:rPr>
                  <a:t>live sessions</a:t>
                </a:r>
              </a:p>
            </p:txBody>
          </p:sp>
        </p:grpSp>
        <p:sp>
          <p:nvSpPr>
            <p:cNvPr id="15" name="Rectangle 14">
              <a:extLst>
                <a:ext uri="{FF2B5EF4-FFF2-40B4-BE49-F238E27FC236}">
                  <a16:creationId xmlns:a16="http://schemas.microsoft.com/office/drawing/2014/main" id="{1C74251B-9BEA-D841-B438-B366C63B8774}"/>
                </a:ext>
              </a:extLst>
            </p:cNvPr>
            <p:cNvSpPr/>
            <p:nvPr/>
          </p:nvSpPr>
          <p:spPr>
            <a:xfrm>
              <a:off x="4989752" y="4830678"/>
              <a:ext cx="2234322" cy="987179"/>
            </a:xfrm>
            <a:prstGeom prst="rect">
              <a:avLst/>
            </a:prstGeom>
            <a:solidFill>
              <a:schemeClr val="bg1"/>
            </a:solidFill>
            <a:ln w="25400" cap="rnd">
              <a:solidFill>
                <a:srgbClr val="34C34F">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16" name="TextBox 15">
              <a:extLst>
                <a:ext uri="{FF2B5EF4-FFF2-40B4-BE49-F238E27FC236}">
                  <a16:creationId xmlns:a16="http://schemas.microsoft.com/office/drawing/2014/main" id="{EE940790-C9E5-FB43-949D-208072B04593}"/>
                </a:ext>
              </a:extLst>
            </p:cNvPr>
            <p:cNvSpPr txBox="1"/>
            <p:nvPr/>
          </p:nvSpPr>
          <p:spPr>
            <a:xfrm>
              <a:off x="5045825" y="4860615"/>
              <a:ext cx="2180201" cy="922624"/>
            </a:xfrm>
            <a:prstGeom prst="rect">
              <a:avLst/>
            </a:prstGeom>
            <a:noFill/>
          </p:spPr>
          <p:txBody>
            <a:bodyPr wrap="square" rtlCol="0" anchor="ctr">
              <a:noAutofit/>
            </a:bodyPr>
            <a:lstStyle/>
            <a:p>
              <a:pPr algn="ctr"/>
              <a:r>
                <a:rPr lang="en-US" sz="1600" b="1" dirty="0">
                  <a:solidFill>
                    <a:srgbClr val="0070C0"/>
                  </a:solidFill>
                </a:rPr>
                <a:t>Always use your Pro account for your online class sessions.</a:t>
              </a:r>
            </a:p>
          </p:txBody>
        </p:sp>
      </p:grpSp>
      <p:grpSp>
        <p:nvGrpSpPr>
          <p:cNvPr id="19" name="Group 18">
            <a:extLst>
              <a:ext uri="{FF2B5EF4-FFF2-40B4-BE49-F238E27FC236}">
                <a16:creationId xmlns:a16="http://schemas.microsoft.com/office/drawing/2014/main" id="{20EBEC10-1F22-E74E-82BF-A96AEDE86332}"/>
              </a:ext>
            </a:extLst>
          </p:cNvPr>
          <p:cNvGrpSpPr/>
          <p:nvPr/>
        </p:nvGrpSpPr>
        <p:grpSpPr>
          <a:xfrm>
            <a:off x="4025235" y="1489017"/>
            <a:ext cx="2223165" cy="4334366"/>
            <a:chOff x="2743201" y="1489017"/>
            <a:chExt cx="2223165" cy="4334366"/>
          </a:xfrm>
        </p:grpSpPr>
        <p:sp>
          <p:nvSpPr>
            <p:cNvPr id="20" name="Rectangle 19">
              <a:extLst>
                <a:ext uri="{FF2B5EF4-FFF2-40B4-BE49-F238E27FC236}">
                  <a16:creationId xmlns:a16="http://schemas.microsoft.com/office/drawing/2014/main" id="{17A4DB34-450C-DA41-A7F4-938E793735EE}"/>
                </a:ext>
              </a:extLst>
            </p:cNvPr>
            <p:cNvSpPr/>
            <p:nvPr/>
          </p:nvSpPr>
          <p:spPr>
            <a:xfrm>
              <a:off x="2765407" y="1489017"/>
              <a:ext cx="2164079" cy="400110"/>
            </a:xfrm>
            <a:prstGeom prst="rect">
              <a:avLst/>
            </a:prstGeom>
          </p:spPr>
          <p:txBody>
            <a:bodyPr wrap="square">
              <a:spAutoFit/>
            </a:bodyPr>
            <a:lstStyle/>
            <a:p>
              <a:pPr algn="ctr"/>
              <a:r>
                <a:rPr lang="en-US" altLang="en-US" sz="2000" b="1" dirty="0">
                  <a:solidFill>
                    <a:srgbClr val="016FC0"/>
                  </a:solidFill>
                  <a:latin typeface="Calibri" charset="0"/>
                </a:rPr>
                <a:t>   </a:t>
              </a:r>
              <a:r>
                <a:rPr lang="en-US" altLang="en-US" sz="2000" b="1" dirty="0">
                  <a:solidFill>
                    <a:srgbClr val="036EC0"/>
                  </a:solidFill>
                  <a:latin typeface="Calibri" charset="0"/>
                </a:rPr>
                <a:t>Basic</a:t>
              </a:r>
              <a:r>
                <a:rPr lang="en-US" altLang="en-US" sz="2000" b="1" dirty="0">
                  <a:solidFill>
                    <a:srgbClr val="016FC0"/>
                  </a:solidFill>
                  <a:latin typeface="Calibri" charset="0"/>
                </a:rPr>
                <a:t>	</a:t>
              </a:r>
            </a:p>
          </p:txBody>
        </p:sp>
        <p:sp>
          <p:nvSpPr>
            <p:cNvPr id="21" name="Rectangle 20">
              <a:extLst>
                <a:ext uri="{FF2B5EF4-FFF2-40B4-BE49-F238E27FC236}">
                  <a16:creationId xmlns:a16="http://schemas.microsoft.com/office/drawing/2014/main" id="{4A09E063-BC95-094D-819C-252561E68E7F}"/>
                </a:ext>
              </a:extLst>
            </p:cNvPr>
            <p:cNvSpPr/>
            <p:nvPr/>
          </p:nvSpPr>
          <p:spPr>
            <a:xfrm>
              <a:off x="2755882" y="1983858"/>
              <a:ext cx="2209800" cy="1295395"/>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36EC0"/>
                  </a:solidFill>
                  <a:ea typeface="Arial" charset="0"/>
                  <a:cs typeface="Arial" charset="0"/>
                </a:rPr>
                <a:t>Free account you can access at any time</a:t>
              </a:r>
            </a:p>
          </p:txBody>
        </p:sp>
        <p:grpSp>
          <p:nvGrpSpPr>
            <p:cNvPr id="22" name="Group 21">
              <a:extLst>
                <a:ext uri="{FF2B5EF4-FFF2-40B4-BE49-F238E27FC236}">
                  <a16:creationId xmlns:a16="http://schemas.microsoft.com/office/drawing/2014/main" id="{063F2306-37EC-854A-930F-4026076A649C}"/>
                </a:ext>
              </a:extLst>
            </p:cNvPr>
            <p:cNvGrpSpPr/>
            <p:nvPr/>
          </p:nvGrpSpPr>
          <p:grpSpPr>
            <a:xfrm>
              <a:off x="2743201" y="3505193"/>
              <a:ext cx="2209798" cy="886790"/>
              <a:chOff x="4133850" y="3483830"/>
              <a:chExt cx="2209798" cy="886790"/>
            </a:xfrm>
          </p:grpSpPr>
          <p:sp>
            <p:nvSpPr>
              <p:cNvPr id="26" name="Rectangle 25">
                <a:extLst>
                  <a:ext uri="{FF2B5EF4-FFF2-40B4-BE49-F238E27FC236}">
                    <a16:creationId xmlns:a16="http://schemas.microsoft.com/office/drawing/2014/main" id="{9B39D682-4DC5-3244-B629-4A2549F45343}"/>
                  </a:ext>
                </a:extLst>
              </p:cNvPr>
              <p:cNvSpPr/>
              <p:nvPr/>
            </p:nvSpPr>
            <p:spPr>
              <a:xfrm>
                <a:off x="4133850" y="3505199"/>
                <a:ext cx="2209798" cy="865421"/>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27" name="TextBox 26">
                <a:extLst>
                  <a:ext uri="{FF2B5EF4-FFF2-40B4-BE49-F238E27FC236}">
                    <a16:creationId xmlns:a16="http://schemas.microsoft.com/office/drawing/2014/main" id="{C06CD4C3-C1BE-AA4A-8ECD-14AFE339E1E0}"/>
                  </a:ext>
                </a:extLst>
              </p:cNvPr>
              <p:cNvSpPr txBox="1"/>
              <p:nvPr/>
            </p:nvSpPr>
            <p:spPr>
              <a:xfrm>
                <a:off x="4145847" y="3483830"/>
                <a:ext cx="2197801" cy="822317"/>
              </a:xfrm>
              <a:prstGeom prst="rect">
                <a:avLst/>
              </a:prstGeom>
              <a:noFill/>
              <a:ln>
                <a:noFill/>
              </a:ln>
            </p:spPr>
            <p:txBody>
              <a:bodyPr wrap="square" rtlCol="0" anchor="ctr">
                <a:noAutofit/>
              </a:bodyPr>
              <a:lstStyle/>
              <a:p>
                <a:pPr algn="ctr"/>
                <a:r>
                  <a:rPr lang="en-US" sz="1600" b="1" dirty="0">
                    <a:solidFill>
                      <a:srgbClr val="036EC0"/>
                    </a:solidFill>
                  </a:rPr>
                  <a:t>Log in with your personal email</a:t>
                </a:r>
              </a:p>
            </p:txBody>
          </p:sp>
        </p:grpSp>
        <p:grpSp>
          <p:nvGrpSpPr>
            <p:cNvPr id="23" name="Group 22">
              <a:extLst>
                <a:ext uri="{FF2B5EF4-FFF2-40B4-BE49-F238E27FC236}">
                  <a16:creationId xmlns:a16="http://schemas.microsoft.com/office/drawing/2014/main" id="{91456A2E-6457-464C-8AA8-40BC37D7A32B}"/>
                </a:ext>
              </a:extLst>
            </p:cNvPr>
            <p:cNvGrpSpPr/>
            <p:nvPr/>
          </p:nvGrpSpPr>
          <p:grpSpPr>
            <a:xfrm>
              <a:off x="2745714" y="4838320"/>
              <a:ext cx="2220652" cy="985063"/>
              <a:chOff x="4133195" y="4069404"/>
              <a:chExt cx="2220652" cy="985063"/>
            </a:xfrm>
          </p:grpSpPr>
          <p:sp>
            <p:nvSpPr>
              <p:cNvPr id="24" name="Rectangle 23">
                <a:extLst>
                  <a:ext uri="{FF2B5EF4-FFF2-40B4-BE49-F238E27FC236}">
                    <a16:creationId xmlns:a16="http://schemas.microsoft.com/office/drawing/2014/main" id="{ECB5406E-D70D-B940-ADAC-9442FCDD629D}"/>
                  </a:ext>
                </a:extLst>
              </p:cNvPr>
              <p:cNvSpPr/>
              <p:nvPr/>
            </p:nvSpPr>
            <p:spPr>
              <a:xfrm>
                <a:off x="4133849" y="4069404"/>
                <a:ext cx="2206631" cy="985063"/>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25" name="TextBox 24">
                <a:extLst>
                  <a:ext uri="{FF2B5EF4-FFF2-40B4-BE49-F238E27FC236}">
                    <a16:creationId xmlns:a16="http://schemas.microsoft.com/office/drawing/2014/main" id="{F17DB3D2-A485-AD43-904B-369DB65B34CD}"/>
                  </a:ext>
                </a:extLst>
              </p:cNvPr>
              <p:cNvSpPr txBox="1"/>
              <p:nvPr/>
            </p:nvSpPr>
            <p:spPr>
              <a:xfrm>
                <a:off x="4133195" y="4163535"/>
                <a:ext cx="2220652" cy="824336"/>
              </a:xfrm>
              <a:prstGeom prst="rect">
                <a:avLst/>
              </a:prstGeom>
              <a:noFill/>
              <a:ln>
                <a:noFill/>
              </a:ln>
            </p:spPr>
            <p:txBody>
              <a:bodyPr wrap="square" rtlCol="0" anchor="ctr">
                <a:noAutofit/>
              </a:bodyPr>
              <a:lstStyle/>
              <a:p>
                <a:pPr algn="ctr"/>
                <a:r>
                  <a:rPr lang="en-US" sz="1600" b="1" dirty="0">
                    <a:solidFill>
                      <a:srgbClr val="036EC0"/>
                    </a:solidFill>
                  </a:rPr>
                  <a:t>Never use your basic account for your online class sessions.</a:t>
                </a:r>
              </a:p>
            </p:txBody>
          </p:sp>
        </p:grpSp>
      </p:grpSp>
      <p:grpSp>
        <p:nvGrpSpPr>
          <p:cNvPr id="28" name="Group 27">
            <a:extLst>
              <a:ext uri="{FF2B5EF4-FFF2-40B4-BE49-F238E27FC236}">
                <a16:creationId xmlns:a16="http://schemas.microsoft.com/office/drawing/2014/main" id="{3869A1C9-E61A-0345-B20F-6489ED7E1572}"/>
              </a:ext>
            </a:extLst>
          </p:cNvPr>
          <p:cNvGrpSpPr/>
          <p:nvPr/>
        </p:nvGrpSpPr>
        <p:grpSpPr>
          <a:xfrm>
            <a:off x="2605423" y="1981741"/>
            <a:ext cx="1204577" cy="3841642"/>
            <a:chOff x="1184295" y="1981741"/>
            <a:chExt cx="1204577" cy="3841642"/>
          </a:xfrm>
        </p:grpSpPr>
        <p:grpSp>
          <p:nvGrpSpPr>
            <p:cNvPr id="29" name="Group 28">
              <a:extLst>
                <a:ext uri="{FF2B5EF4-FFF2-40B4-BE49-F238E27FC236}">
                  <a16:creationId xmlns:a16="http://schemas.microsoft.com/office/drawing/2014/main" id="{30A2F02F-A730-F147-AAD9-2EADDA178BF3}"/>
                </a:ext>
              </a:extLst>
            </p:cNvPr>
            <p:cNvGrpSpPr/>
            <p:nvPr/>
          </p:nvGrpSpPr>
          <p:grpSpPr>
            <a:xfrm>
              <a:off x="1199365" y="1981741"/>
              <a:ext cx="1189507" cy="1295395"/>
              <a:chOff x="304015" y="1942642"/>
              <a:chExt cx="1189507" cy="1295395"/>
            </a:xfrm>
          </p:grpSpPr>
          <p:sp>
            <p:nvSpPr>
              <p:cNvPr id="36" name="Rectangle 35">
                <a:extLst>
                  <a:ext uri="{FF2B5EF4-FFF2-40B4-BE49-F238E27FC236}">
                    <a16:creationId xmlns:a16="http://schemas.microsoft.com/office/drawing/2014/main" id="{674943AC-8177-BD42-9676-FF50D889C24C}"/>
                  </a:ext>
                </a:extLst>
              </p:cNvPr>
              <p:cNvSpPr/>
              <p:nvPr/>
            </p:nvSpPr>
            <p:spPr>
              <a:xfrm>
                <a:off x="304015" y="1942642"/>
                <a:ext cx="1189507" cy="128829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36EC0"/>
                    </a:solidFill>
                  </a:rPr>
                  <a:t>Account overview</a:t>
                </a:r>
              </a:p>
            </p:txBody>
          </p:sp>
          <p:sp>
            <p:nvSpPr>
              <p:cNvPr id="37" name="Rectangle 36">
                <a:extLst>
                  <a:ext uri="{FF2B5EF4-FFF2-40B4-BE49-F238E27FC236}">
                    <a16:creationId xmlns:a16="http://schemas.microsoft.com/office/drawing/2014/main" id="{B5AA169E-8BE5-9C4F-844B-F07D2D2175D6}"/>
                  </a:ext>
                </a:extLst>
              </p:cNvPr>
              <p:cNvSpPr/>
              <p:nvPr/>
            </p:nvSpPr>
            <p:spPr>
              <a:xfrm>
                <a:off x="304015" y="1944724"/>
                <a:ext cx="1189507" cy="1293313"/>
              </a:xfrm>
              <a:prstGeom prst="rect">
                <a:avLst/>
              </a:prstGeom>
            </p:spPr>
            <p:txBody>
              <a:bodyPr wrap="square" anchor="ctr">
                <a:noAutofit/>
              </a:bodyPr>
              <a:lstStyle/>
              <a:p>
                <a:pPr algn="ctr"/>
                <a:endParaRPr lang="en-US" sz="1600" dirty="0"/>
              </a:p>
            </p:txBody>
          </p:sp>
        </p:grpSp>
        <p:grpSp>
          <p:nvGrpSpPr>
            <p:cNvPr id="30" name="Group 29">
              <a:extLst>
                <a:ext uri="{FF2B5EF4-FFF2-40B4-BE49-F238E27FC236}">
                  <a16:creationId xmlns:a16="http://schemas.microsoft.com/office/drawing/2014/main" id="{93E88C83-1A09-3248-8C78-0B0124789C6F}"/>
                </a:ext>
              </a:extLst>
            </p:cNvPr>
            <p:cNvGrpSpPr/>
            <p:nvPr/>
          </p:nvGrpSpPr>
          <p:grpSpPr>
            <a:xfrm>
              <a:off x="1184295" y="3528662"/>
              <a:ext cx="1204577" cy="838204"/>
              <a:chOff x="288945" y="3505200"/>
              <a:chExt cx="1204577" cy="562929"/>
            </a:xfrm>
          </p:grpSpPr>
          <p:sp>
            <p:nvSpPr>
              <p:cNvPr id="34" name="Rectangle 33">
                <a:extLst>
                  <a:ext uri="{FF2B5EF4-FFF2-40B4-BE49-F238E27FC236}">
                    <a16:creationId xmlns:a16="http://schemas.microsoft.com/office/drawing/2014/main" id="{94F15F21-6681-8649-B8F9-87CA9EE8E994}"/>
                  </a:ext>
                </a:extLst>
              </p:cNvPr>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D45C6C0-8C88-3C40-8AFC-C75E90D9BF76}"/>
                  </a:ext>
                </a:extLst>
              </p:cNvPr>
              <p:cNvSpPr/>
              <p:nvPr/>
            </p:nvSpPr>
            <p:spPr>
              <a:xfrm>
                <a:off x="304015" y="3505200"/>
                <a:ext cx="1171911" cy="562928"/>
              </a:xfrm>
              <a:prstGeom prst="rect">
                <a:avLst/>
              </a:prstGeom>
            </p:spPr>
            <p:txBody>
              <a:bodyPr wrap="square" anchor="ctr">
                <a:noAutofit/>
              </a:bodyPr>
              <a:lstStyle/>
              <a:p>
                <a:pPr algn="ctr"/>
                <a:r>
                  <a:rPr lang="en-US" altLang="en-US" b="1" dirty="0">
                    <a:solidFill>
                      <a:srgbClr val="016FC0"/>
                    </a:solidFill>
                    <a:latin typeface="Calibri" charset="0"/>
                  </a:rPr>
                  <a:t>Log in:</a:t>
                </a:r>
                <a:endParaRPr lang="en-US" dirty="0"/>
              </a:p>
            </p:txBody>
          </p:sp>
        </p:grpSp>
        <p:grpSp>
          <p:nvGrpSpPr>
            <p:cNvPr id="31" name="Group 30">
              <a:extLst>
                <a:ext uri="{FF2B5EF4-FFF2-40B4-BE49-F238E27FC236}">
                  <a16:creationId xmlns:a16="http://schemas.microsoft.com/office/drawing/2014/main" id="{F806F5AE-89D8-8445-804B-BE42C8967871}"/>
                </a:ext>
              </a:extLst>
            </p:cNvPr>
            <p:cNvGrpSpPr/>
            <p:nvPr/>
          </p:nvGrpSpPr>
          <p:grpSpPr>
            <a:xfrm>
              <a:off x="1184295" y="4836204"/>
              <a:ext cx="1204577" cy="987179"/>
              <a:chOff x="288945" y="3370771"/>
              <a:chExt cx="1204577" cy="987179"/>
            </a:xfrm>
          </p:grpSpPr>
          <p:sp>
            <p:nvSpPr>
              <p:cNvPr id="32" name="Rectangle 31">
                <a:extLst>
                  <a:ext uri="{FF2B5EF4-FFF2-40B4-BE49-F238E27FC236}">
                    <a16:creationId xmlns:a16="http://schemas.microsoft.com/office/drawing/2014/main" id="{B6221E08-CB5D-FC4F-AF0F-71022D09F0EF}"/>
                  </a:ext>
                </a:extLst>
              </p:cNvPr>
              <p:cNvSpPr/>
              <p:nvPr/>
            </p:nvSpPr>
            <p:spPr>
              <a:xfrm>
                <a:off x="288945" y="3370771"/>
                <a:ext cx="1204577" cy="98717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5D3C973-5692-C44B-A3A9-04B52A0B1E86}"/>
                  </a:ext>
                </a:extLst>
              </p:cNvPr>
              <p:cNvSpPr/>
              <p:nvPr/>
            </p:nvSpPr>
            <p:spPr>
              <a:xfrm>
                <a:off x="304015" y="3505200"/>
                <a:ext cx="1171911" cy="562928"/>
              </a:xfrm>
              <a:prstGeom prst="rect">
                <a:avLst/>
              </a:prstGeom>
            </p:spPr>
            <p:txBody>
              <a:bodyPr wrap="square" anchor="ctr">
                <a:noAutofit/>
              </a:bodyPr>
              <a:lstStyle/>
              <a:p>
                <a:pPr algn="ctr"/>
                <a:r>
                  <a:rPr lang="en-US" b="1" dirty="0">
                    <a:solidFill>
                      <a:srgbClr val="036EC0"/>
                    </a:solidFill>
                  </a:rPr>
                  <a:t>Class sessions:</a:t>
                </a:r>
              </a:p>
            </p:txBody>
          </p:sp>
        </p:grpSp>
      </p:grpSp>
      <p:sp>
        <p:nvSpPr>
          <p:cNvPr id="38" name="Rectangle 37">
            <a:extLst>
              <a:ext uri="{FF2B5EF4-FFF2-40B4-BE49-F238E27FC236}">
                <a16:creationId xmlns:a16="http://schemas.microsoft.com/office/drawing/2014/main" id="{8AA75ED1-EF84-D54C-A432-6A1AD8F9C77C}"/>
              </a:ext>
            </a:extLst>
          </p:cNvPr>
          <p:cNvSpPr/>
          <p:nvPr/>
        </p:nvSpPr>
        <p:spPr>
          <a:xfrm>
            <a:off x="296156" y="5771268"/>
            <a:ext cx="1171911" cy="562928"/>
          </a:xfrm>
          <a:prstGeom prst="rect">
            <a:avLst/>
          </a:prstGeom>
        </p:spPr>
        <p:txBody>
          <a:bodyPr wrap="square" anchor="ctr">
            <a:noAutofit/>
          </a:bodyPr>
          <a:lstStyle/>
          <a:p>
            <a:pPr algn="ctr"/>
            <a:endParaRPr lang="en-US" dirty="0"/>
          </a:p>
        </p:txBody>
      </p:sp>
      <p:grpSp>
        <p:nvGrpSpPr>
          <p:cNvPr id="39" name="Group 38">
            <a:extLst>
              <a:ext uri="{FF2B5EF4-FFF2-40B4-BE49-F238E27FC236}">
                <a16:creationId xmlns:a16="http://schemas.microsoft.com/office/drawing/2014/main" id="{EFBC7484-0E3D-F744-8E8F-E07995516173}"/>
              </a:ext>
            </a:extLst>
          </p:cNvPr>
          <p:cNvGrpSpPr/>
          <p:nvPr/>
        </p:nvGrpSpPr>
        <p:grpSpPr>
          <a:xfrm>
            <a:off x="-401701" y="2558892"/>
            <a:ext cx="2564994" cy="3384708"/>
            <a:chOff x="-10065164" y="1894046"/>
            <a:chExt cx="2490026" cy="3327620"/>
          </a:xfrm>
        </p:grpSpPr>
        <p:sp>
          <p:nvSpPr>
            <p:cNvPr id="40" name="Rectangle 39">
              <a:extLst>
                <a:ext uri="{FF2B5EF4-FFF2-40B4-BE49-F238E27FC236}">
                  <a16:creationId xmlns:a16="http://schemas.microsoft.com/office/drawing/2014/main" id="{5E6EE64F-CD91-724C-90F4-9B80523FD802}"/>
                </a:ext>
              </a:extLst>
            </p:cNvPr>
            <p:cNvSpPr/>
            <p:nvPr/>
          </p:nvSpPr>
          <p:spPr>
            <a:xfrm>
              <a:off x="-9473381" y="2985681"/>
              <a:ext cx="1898243" cy="2235985"/>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rgbClr val="21D32C"/>
                  </a:solidFill>
                </a:rPr>
                <a:t> Tip: </a:t>
              </a:r>
            </a:p>
            <a:p>
              <a:pPr algn="ctr"/>
              <a:r>
                <a:rPr lang="en-US" altLang="en-US" sz="1600" dirty="0">
                  <a:solidFill>
                    <a:srgbClr val="0070C0"/>
                  </a:solidFill>
                </a:rPr>
                <a:t>If you are teaching </a:t>
              </a:r>
              <a:r>
                <a:rPr lang="en-US" altLang="en-US" sz="1600" b="1" dirty="0">
                  <a:solidFill>
                    <a:srgbClr val="0070C0"/>
                  </a:solidFill>
                </a:rPr>
                <a:t>required</a:t>
              </a:r>
              <a:r>
                <a:rPr lang="en-US" altLang="en-US" sz="1600" dirty="0">
                  <a:solidFill>
                    <a:srgbClr val="0070C0"/>
                  </a:solidFill>
                </a:rPr>
                <a:t> online class sessions this term, we will create a Zoom Pro account for you. No need to sign up on your own.</a:t>
              </a:r>
              <a:endParaRPr lang="en-US" altLang="en-US" sz="1600" b="1" dirty="0">
                <a:solidFill>
                  <a:srgbClr val="0070C0"/>
                </a:solidFill>
              </a:endParaRPr>
            </a:p>
          </p:txBody>
        </p:sp>
        <p:pic>
          <p:nvPicPr>
            <p:cNvPr id="41" name="Picture 40">
              <a:extLst>
                <a:ext uri="{FF2B5EF4-FFF2-40B4-BE49-F238E27FC236}">
                  <a16:creationId xmlns:a16="http://schemas.microsoft.com/office/drawing/2014/main" id="{445A63DF-09F6-F449-B904-00FCC1BA9CB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10065164" y="1894046"/>
              <a:ext cx="1800936" cy="1800935"/>
            </a:xfrm>
            <a:prstGeom prst="rect">
              <a:avLst/>
            </a:prstGeom>
          </p:spPr>
        </p:pic>
      </p:grpSp>
    </p:spTree>
    <p:extLst>
      <p:ext uri="{BB962C8B-B14F-4D97-AF65-F5344CB8AC3E}">
        <p14:creationId xmlns:p14="http://schemas.microsoft.com/office/powerpoint/2010/main" val="41334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500"/>
                                        <p:tgtEl>
                                          <p:spTgt spid="39"/>
                                        </p:tgtEl>
                                      </p:cBhvr>
                                    </p:animEffect>
                                    <p:anim calcmode="lin" valueType="num">
                                      <p:cBhvr>
                                        <p:cTn id="8" dur="1500" fill="hold"/>
                                        <p:tgtEl>
                                          <p:spTgt spid="39"/>
                                        </p:tgtEl>
                                        <p:attrNameLst>
                                          <p:attrName>ppt_x</p:attrName>
                                        </p:attrNameLst>
                                      </p:cBhvr>
                                      <p:tavLst>
                                        <p:tav tm="0">
                                          <p:val>
                                            <p:strVal val="#ppt_x"/>
                                          </p:val>
                                        </p:tav>
                                        <p:tav tm="100000">
                                          <p:val>
                                            <p:strVal val="#ppt_x"/>
                                          </p:val>
                                        </p:tav>
                                      </p:tavLst>
                                    </p:anim>
                                    <p:anim calcmode="lin" valueType="num">
                                      <p:cBhvr>
                                        <p:cTn id="9" dur="1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Signing in to your Zoom Pro Account</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4189" y="1519412"/>
            <a:ext cx="9067800" cy="1754326"/>
          </a:xfrm>
          <a:prstGeom prst="rect">
            <a:avLst/>
          </a:prstGeom>
        </p:spPr>
        <p:txBody>
          <a:bodyPr wrap="square">
            <a:spAutoFit/>
          </a:bodyPr>
          <a:lstStyle/>
          <a:p>
            <a:r>
              <a:rPr lang="en-US" dirty="0">
                <a:latin typeface="Calibri" charset="0"/>
                <a:ea typeface="Calibri" charset="0"/>
                <a:cs typeface="Times New Roman" charset="0"/>
              </a:rPr>
              <a:t>To use your </a:t>
            </a:r>
            <a:r>
              <a:rPr lang="en-US" b="1" dirty="0">
                <a:latin typeface="Calibri" charset="0"/>
                <a:ea typeface="Calibri" charset="0"/>
                <a:cs typeface="Times New Roman" charset="0"/>
              </a:rPr>
              <a:t>Zoom Pro Account</a:t>
            </a:r>
            <a:r>
              <a:rPr lang="en-US" dirty="0">
                <a:latin typeface="Calibri" charset="0"/>
                <a:ea typeface="Calibri" charset="0"/>
                <a:cs typeface="Times New Roman" charset="0"/>
              </a:rPr>
              <a:t>, you must </a:t>
            </a:r>
            <a:r>
              <a:rPr lang="en-US" b="1" dirty="0">
                <a:latin typeface="Calibri" charset="0"/>
                <a:ea typeface="Calibri" charset="0"/>
                <a:cs typeface="Times New Roman" charset="0"/>
              </a:rPr>
              <a:t>sign in </a:t>
            </a:r>
            <a:r>
              <a:rPr lang="en-US" dirty="0">
                <a:latin typeface="Calibri" charset="0"/>
                <a:ea typeface="Calibri" charset="0"/>
                <a:cs typeface="Times New Roman" charset="0"/>
              </a:rPr>
              <a:t>on the Columbia University Zoom home page:</a:t>
            </a:r>
          </a:p>
          <a:p>
            <a:pPr algn="ctr"/>
            <a:endParaRPr lang="en-US" dirty="0">
              <a:solidFill>
                <a:schemeClr val="tx1">
                  <a:lumMod val="65000"/>
                  <a:lumOff val="35000"/>
                </a:schemeClr>
              </a:solidFill>
              <a:hlinkClick r:id="rId3"/>
            </a:endParaRPr>
          </a:p>
          <a:p>
            <a:pPr algn="ctr"/>
            <a:r>
              <a:rPr lang="en-US" dirty="0">
                <a:solidFill>
                  <a:schemeClr val="tx1">
                    <a:lumMod val="65000"/>
                    <a:lumOff val="35000"/>
                  </a:schemeClr>
                </a:solidFill>
                <a:hlinkClick r:id="rId3"/>
              </a:rPr>
              <a:t>https://columbiauniversity.zoom.us</a:t>
            </a:r>
            <a:endParaRPr lang="en-US" dirty="0">
              <a:latin typeface="Calibri" charset="0"/>
              <a:ea typeface="Calibri" charset="0"/>
              <a:cs typeface="Times New Roman" charset="0"/>
            </a:endParaRPr>
          </a:p>
          <a:p>
            <a:endParaRPr lang="en-US" dirty="0">
              <a:latin typeface="Calibri" charset="0"/>
              <a:ea typeface="Calibri" charset="0"/>
              <a:cs typeface="Times New Roman" charset="0"/>
            </a:endParaRPr>
          </a:p>
          <a:p>
            <a:r>
              <a:rPr lang="en-US" dirty="0">
                <a:latin typeface="Calibri" charset="0"/>
                <a:ea typeface="Calibri" charset="0"/>
                <a:cs typeface="Times New Roman" charset="0"/>
              </a:rPr>
              <a:t>When you click </a:t>
            </a:r>
            <a:r>
              <a:rPr lang="en-US" b="1" dirty="0">
                <a:latin typeface="Calibri" charset="0"/>
                <a:ea typeface="Calibri" charset="0"/>
                <a:cs typeface="Times New Roman" charset="0"/>
              </a:rPr>
              <a:t>SIGN IN </a:t>
            </a:r>
            <a:r>
              <a:rPr lang="en-US" dirty="0">
                <a:latin typeface="Calibri" charset="0"/>
                <a:ea typeface="Calibri" charset="0"/>
                <a:cs typeface="Times New Roman" charset="0"/>
              </a:rPr>
              <a:t>on the upper right, you will be sent to an authentication page where you can enter your UNI and password.</a:t>
            </a:r>
          </a:p>
        </p:txBody>
      </p:sp>
      <p:grpSp>
        <p:nvGrpSpPr>
          <p:cNvPr id="9" name="Group 8"/>
          <p:cNvGrpSpPr/>
          <p:nvPr/>
        </p:nvGrpSpPr>
        <p:grpSpPr>
          <a:xfrm>
            <a:off x="668790" y="3520036"/>
            <a:ext cx="8206301" cy="2575964"/>
            <a:chOff x="581110" y="3409992"/>
            <a:chExt cx="8206301" cy="2575964"/>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211" y="3579987"/>
              <a:ext cx="5609370" cy="2405969"/>
            </a:xfrm>
            <a:prstGeom prst="rect">
              <a:avLst/>
            </a:prstGeom>
          </p:spPr>
        </p:pic>
        <p:sp>
          <p:nvSpPr>
            <p:cNvPr id="10" name="Frame 9"/>
            <p:cNvSpPr/>
            <p:nvPr/>
          </p:nvSpPr>
          <p:spPr>
            <a:xfrm>
              <a:off x="7924431" y="3565090"/>
              <a:ext cx="862980" cy="412470"/>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3" name="Right Arrow 12"/>
            <p:cNvSpPr/>
            <p:nvPr/>
          </p:nvSpPr>
          <p:spPr>
            <a:xfrm>
              <a:off x="1962027" y="3778289"/>
              <a:ext cx="5818575" cy="310226"/>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581110" y="3409992"/>
              <a:ext cx="1380916" cy="899564"/>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Step 1:</a:t>
              </a:r>
            </a:p>
            <a:p>
              <a:pPr algn="ctr"/>
              <a:r>
                <a:rPr lang="en-US" altLang="en-US" b="1" dirty="0">
                  <a:solidFill>
                    <a:srgbClr val="00B0F0"/>
                  </a:solidFill>
                  <a:latin typeface="Arial" charset="0"/>
                  <a:ea typeface="Arial" charset="0"/>
                  <a:cs typeface="Arial" charset="0"/>
                </a:rPr>
                <a:t>SIGN IN to Zoom</a:t>
              </a:r>
              <a:endParaRPr lang="en-US" b="1" dirty="0">
                <a:solidFill>
                  <a:srgbClr val="00B0F0"/>
                </a:solidFill>
                <a:latin typeface="Arial" charset="0"/>
                <a:ea typeface="Arial" charset="0"/>
                <a:cs typeface="Arial" charset="0"/>
              </a:endParaRPr>
            </a:p>
          </p:txBody>
        </p:sp>
      </p:grpSp>
      <p:grpSp>
        <p:nvGrpSpPr>
          <p:cNvPr id="16" name="Group 15"/>
          <p:cNvGrpSpPr/>
          <p:nvPr/>
        </p:nvGrpSpPr>
        <p:grpSpPr>
          <a:xfrm>
            <a:off x="-403395" y="4012632"/>
            <a:ext cx="2220814" cy="2432096"/>
            <a:chOff x="-10126097" y="3498696"/>
            <a:chExt cx="2155906" cy="2391074"/>
          </a:xfrm>
        </p:grpSpPr>
        <p:sp>
          <p:nvSpPr>
            <p:cNvPr id="17" name="Rectangle 16"/>
            <p:cNvSpPr/>
            <p:nvPr/>
          </p:nvSpPr>
          <p:spPr>
            <a:xfrm>
              <a:off x="-9437158" y="4594029"/>
              <a:ext cx="1466967" cy="1295741"/>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rgbClr val="21D32C"/>
                  </a:solidFill>
                </a:rPr>
                <a:t> Tip: </a:t>
              </a:r>
            </a:p>
            <a:p>
              <a:pPr algn="ctr"/>
              <a:r>
                <a:rPr lang="en-US" altLang="en-US" sz="1600" dirty="0">
                  <a:solidFill>
                    <a:srgbClr val="0070C0"/>
                  </a:solidFill>
                </a:rPr>
                <a:t>Always use your Columbia </a:t>
              </a:r>
              <a:r>
                <a:rPr lang="en-US" altLang="en-US" sz="1600" b="1" dirty="0">
                  <a:solidFill>
                    <a:srgbClr val="0070C0"/>
                  </a:solidFill>
                </a:rPr>
                <a:t>UNI</a:t>
              </a:r>
              <a:r>
                <a:rPr lang="en-US" altLang="en-US" sz="1600" dirty="0">
                  <a:solidFill>
                    <a:srgbClr val="0070C0"/>
                  </a:solidFill>
                </a:rPr>
                <a:t> and </a:t>
              </a:r>
              <a:r>
                <a:rPr lang="en-US" altLang="en-US" sz="1600" b="1" dirty="0">
                  <a:solidFill>
                    <a:srgbClr val="0070C0"/>
                  </a:solidFill>
                </a:rPr>
                <a:t>Password </a:t>
              </a:r>
              <a:r>
                <a:rPr lang="en-US" altLang="en-US" sz="1600" dirty="0">
                  <a:solidFill>
                    <a:srgbClr val="0070C0"/>
                  </a:solidFill>
                </a:rPr>
                <a:t>to sign in.</a:t>
              </a:r>
              <a:endParaRPr lang="en-US" altLang="en-US" sz="1600" b="1" dirty="0">
                <a:solidFill>
                  <a:srgbClr val="0070C0"/>
                </a:solidFill>
              </a:endParaRPr>
            </a:p>
          </p:txBody>
        </p:sp>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10126097" y="3498696"/>
              <a:ext cx="1800936" cy="1800935"/>
            </a:xfrm>
            <a:prstGeom prst="rect">
              <a:avLst/>
            </a:prstGeom>
          </p:spPr>
        </p:pic>
      </p:grpSp>
    </p:spTree>
    <p:extLst>
      <p:ext uri="{BB962C8B-B14F-4D97-AF65-F5344CB8AC3E}">
        <p14:creationId xmlns:p14="http://schemas.microsoft.com/office/powerpoint/2010/main" val="14778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Calibri" charset="0"/>
                <a:cs typeface="Calibri" charset="0"/>
              </a:rPr>
              <a:t>Signing in to your Zoom Pro Account</a:t>
            </a: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6200" y="2319090"/>
            <a:ext cx="5052328" cy="1938992"/>
          </a:xfrm>
          <a:prstGeom prst="rect">
            <a:avLst/>
          </a:prstGeom>
        </p:spPr>
        <p:txBody>
          <a:bodyPr wrap="square">
            <a:spAutoFit/>
          </a:bodyPr>
          <a:lstStyle/>
          <a:p>
            <a:endParaRPr lang="en-US" sz="2000" dirty="0">
              <a:latin typeface="Calibri" charset="0"/>
              <a:ea typeface="Calibri" charset="0"/>
              <a:cs typeface="Times New Roman" charset="0"/>
            </a:endParaRPr>
          </a:p>
          <a:p>
            <a:r>
              <a:rPr lang="en-US" sz="2000" dirty="0">
                <a:latin typeface="Calibri" charset="0"/>
                <a:ea typeface="Calibri" charset="0"/>
                <a:cs typeface="Times New Roman" charset="0"/>
              </a:rPr>
              <a:t>Avoid entering information from other email accounts on this page (such as a non-Columbia Gmail account), as your </a:t>
            </a:r>
            <a:r>
              <a:rPr lang="en-US" sz="2000" b="1" dirty="0">
                <a:latin typeface="Calibri" charset="0"/>
                <a:ea typeface="Calibri" charset="0"/>
                <a:cs typeface="Times New Roman" charset="0"/>
              </a:rPr>
              <a:t>Pro Account</a:t>
            </a:r>
            <a:r>
              <a:rPr lang="en-US" sz="2000" b="1" i="1" dirty="0">
                <a:latin typeface="Calibri" charset="0"/>
                <a:ea typeface="Calibri" charset="0"/>
                <a:cs typeface="Times New Roman" charset="0"/>
              </a:rPr>
              <a:t> </a:t>
            </a:r>
            <a:r>
              <a:rPr lang="en-US" sz="2000" dirty="0">
                <a:latin typeface="Calibri" charset="0"/>
                <a:ea typeface="Calibri" charset="0"/>
                <a:cs typeface="Times New Roman" charset="0"/>
              </a:rPr>
              <a:t>is associated with your </a:t>
            </a:r>
            <a:r>
              <a:rPr lang="en-US" sz="2000" b="1" dirty="0">
                <a:latin typeface="Calibri" charset="0"/>
                <a:ea typeface="Calibri" charset="0"/>
                <a:cs typeface="Times New Roman" charset="0"/>
              </a:rPr>
              <a:t>Columbia UNI, email, and Password </a:t>
            </a:r>
            <a:r>
              <a:rPr lang="en-US" sz="2000" dirty="0">
                <a:latin typeface="Calibri" charset="0"/>
                <a:ea typeface="Calibri" charset="0"/>
                <a:cs typeface="Times New Roman" charset="0"/>
              </a:rPr>
              <a:t>only.</a:t>
            </a:r>
            <a:r>
              <a:rPr lang="en-US" sz="2000" b="1" dirty="0">
                <a:latin typeface="Calibri" charset="0"/>
                <a:ea typeface="Calibri" charset="0"/>
                <a:cs typeface="Times New Roman" charset="0"/>
              </a:rPr>
              <a:t> </a:t>
            </a:r>
            <a:endParaRPr lang="en-US" sz="2000" dirty="0">
              <a:latin typeface="Calibri" charset="0"/>
              <a:ea typeface="Calibri"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928" y="2431569"/>
            <a:ext cx="3687544" cy="4197831"/>
          </a:xfrm>
          <a:prstGeom prst="rect">
            <a:avLst/>
          </a:prstGeom>
        </p:spPr>
      </p:pic>
      <p:sp>
        <p:nvSpPr>
          <p:cNvPr id="10" name="Frame 9"/>
          <p:cNvSpPr/>
          <p:nvPr/>
        </p:nvSpPr>
        <p:spPr>
          <a:xfrm>
            <a:off x="5638799" y="4008412"/>
            <a:ext cx="2895601" cy="1563945"/>
          </a:xfrm>
          <a:prstGeom prst="frame">
            <a:avLst>
              <a:gd name="adj1" fmla="val 10073"/>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3" name="Right Arrow 12"/>
          <p:cNvSpPr/>
          <p:nvPr/>
        </p:nvSpPr>
        <p:spPr>
          <a:xfrm>
            <a:off x="1272271" y="4795177"/>
            <a:ext cx="4191000" cy="329726"/>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81000" y="4487424"/>
            <a:ext cx="2449929" cy="137997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B0F0"/>
                </a:solidFill>
                <a:latin typeface="Arial" charset="0"/>
                <a:ea typeface="Arial" charset="0"/>
                <a:cs typeface="Arial" charset="0"/>
              </a:rPr>
              <a:t>Step 2:</a:t>
            </a:r>
          </a:p>
          <a:p>
            <a:pPr algn="ctr"/>
            <a:r>
              <a:rPr lang="en-US" altLang="en-US" b="1" dirty="0">
                <a:solidFill>
                  <a:srgbClr val="00B0F0"/>
                </a:solidFill>
                <a:latin typeface="Arial" charset="0"/>
                <a:ea typeface="Arial" charset="0"/>
                <a:cs typeface="Arial" charset="0"/>
              </a:rPr>
              <a:t>Enter your UNI and password and click “LOGIN”</a:t>
            </a:r>
            <a:endParaRPr lang="en-US" b="1" dirty="0">
              <a:solidFill>
                <a:srgbClr val="00B0F0"/>
              </a:solidFill>
              <a:latin typeface="Arial" charset="0"/>
              <a:ea typeface="Arial" charset="0"/>
              <a:cs typeface="Arial" charset="0"/>
            </a:endParaRPr>
          </a:p>
        </p:txBody>
      </p:sp>
      <p:sp>
        <p:nvSpPr>
          <p:cNvPr id="3" name="Rectangle 2"/>
          <p:cNvSpPr/>
          <p:nvPr/>
        </p:nvSpPr>
        <p:spPr>
          <a:xfrm>
            <a:off x="76200" y="1658803"/>
            <a:ext cx="8001000" cy="707886"/>
          </a:xfrm>
          <a:prstGeom prst="rect">
            <a:avLst/>
          </a:prstGeom>
        </p:spPr>
        <p:txBody>
          <a:bodyPr wrap="square">
            <a:spAutoFit/>
          </a:bodyPr>
          <a:lstStyle/>
          <a:p>
            <a:r>
              <a:rPr lang="en-US" sz="2000" dirty="0">
                <a:latin typeface="Calibri" charset="0"/>
                <a:ea typeface="Calibri" charset="0"/>
                <a:cs typeface="Times New Roman" charset="0"/>
              </a:rPr>
              <a:t>When you are routed to the authentication page, enter your Columbia UNI and your Columbia password.</a:t>
            </a:r>
          </a:p>
        </p:txBody>
      </p:sp>
    </p:spTree>
    <p:extLst>
      <p:ext uri="{BB962C8B-B14F-4D97-AF65-F5344CB8AC3E}">
        <p14:creationId xmlns:p14="http://schemas.microsoft.com/office/powerpoint/2010/main" val="22953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600"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9759</TotalTime>
  <Words>2590</Words>
  <Application>Microsoft Macintosh PowerPoint</Application>
  <PresentationFormat>On-screen Show (4:3)</PresentationFormat>
  <Paragraphs>398</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Calibri Light</vt:lpstr>
      <vt:lpstr>Mangal</vt:lpstr>
      <vt:lpstr>Times New Roman</vt:lpstr>
      <vt:lpstr>Office Theme</vt:lpstr>
      <vt:lpstr>PowerPoint Presentation</vt:lpstr>
      <vt:lpstr>Zoom Host Training Fall 2018</vt:lpstr>
      <vt:lpstr>Agenda</vt:lpstr>
      <vt:lpstr>Best practice tips before we begin…</vt:lpstr>
      <vt:lpstr>What is Zoom?</vt:lpstr>
      <vt:lpstr>Basic vs. Pro Zoom account</vt:lpstr>
      <vt:lpstr>PowerPoint Presentation</vt:lpstr>
      <vt:lpstr>Signing in to your Zoom Pro Account</vt:lpstr>
      <vt:lpstr>Signing in to your Zoom Pro Account</vt:lpstr>
      <vt:lpstr>Your Zoom Pro Account Profile Page</vt:lpstr>
      <vt:lpstr>Your Personal Link/Custom URL</vt:lpstr>
      <vt:lpstr>How to start a meeting</vt:lpstr>
      <vt:lpstr>Option 1: Personal Meeting Room</vt:lpstr>
      <vt:lpstr>Option 1: From your Canvas course page click on Class Sessions</vt:lpstr>
      <vt:lpstr>Option 1: Click the URL for your Personal Zoom meeting</vt:lpstr>
      <vt:lpstr>Option 2: Schedule a meeting</vt:lpstr>
      <vt:lpstr>Option 2: Scheduling a Zoom meeting</vt:lpstr>
      <vt:lpstr>Option 2: Scheduling a Zoom meeting</vt:lpstr>
      <vt:lpstr>Option 2: Scheduling a Zoom meeting</vt:lpstr>
      <vt:lpstr>How to set up your audio &amp; video</vt:lpstr>
      <vt:lpstr>Activate your Microphone</vt:lpstr>
      <vt:lpstr>Activate your Webcam</vt:lpstr>
      <vt:lpstr>Host controls</vt:lpstr>
      <vt:lpstr>The three role types in Zoom:</vt:lpstr>
      <vt:lpstr>Host controls</vt:lpstr>
      <vt:lpstr>Manage Meeting and Participants</vt:lpstr>
      <vt:lpstr>Manage Participants</vt:lpstr>
      <vt:lpstr>Manage Meeting Settings</vt:lpstr>
      <vt:lpstr>How to chat</vt:lpstr>
      <vt:lpstr>Meeting layouts &amp; screen sharing</vt:lpstr>
      <vt:lpstr>Meeting Layouts</vt:lpstr>
      <vt:lpstr>Meeting Layouts</vt:lpstr>
      <vt:lpstr>Meeting Layouts</vt:lpstr>
      <vt:lpstr>How to share your screen</vt:lpstr>
      <vt:lpstr>Host Controls on top in Screen Share</vt:lpstr>
      <vt:lpstr>How can attendees participate?</vt:lpstr>
      <vt:lpstr>Polls and Breakouts</vt:lpstr>
      <vt:lpstr>Polls</vt:lpstr>
      <vt:lpstr>Breakouts</vt:lpstr>
      <vt:lpstr>Breakouts and Host Rights</vt:lpstr>
      <vt:lpstr>Granting Host Rights to your Webinar Support</vt:lpstr>
      <vt:lpstr>Advanced Meeting Settings</vt:lpstr>
      <vt:lpstr>Recordings</vt:lpstr>
      <vt:lpstr>Finding resources after a session: Class slides</vt:lpstr>
      <vt:lpstr>Live Session Support</vt:lpstr>
      <vt:lpstr>Ways to get support</vt:lpstr>
      <vt:lpstr>During a live session:</vt:lpstr>
      <vt:lpstr>Questions?</vt:lpstr>
      <vt:lpstr>Tips for Increasing Interactivity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Beth Cohen</cp:lastModifiedBy>
  <cp:revision>350</cp:revision>
  <cp:lastPrinted>2017-08-16T18:45:00Z</cp:lastPrinted>
  <dcterms:created xsi:type="dcterms:W3CDTF">2017-05-03T21:18:22Z</dcterms:created>
  <dcterms:modified xsi:type="dcterms:W3CDTF">2018-08-17T08:48:39Z</dcterms:modified>
</cp:coreProperties>
</file>